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31" r:id="rId2"/>
    <p:sldMasterId id="2147483935" r:id="rId3"/>
    <p:sldMasterId id="2147483941" r:id="rId4"/>
  </p:sldMasterIdLst>
  <p:notesMasterIdLst>
    <p:notesMasterId r:id="rId50"/>
  </p:notesMasterIdLst>
  <p:handoutMasterIdLst>
    <p:handoutMasterId r:id="rId51"/>
  </p:handoutMasterIdLst>
  <p:sldIdLst>
    <p:sldId id="411" r:id="rId5"/>
    <p:sldId id="640" r:id="rId6"/>
    <p:sldId id="641" r:id="rId7"/>
    <p:sldId id="642" r:id="rId8"/>
    <p:sldId id="643" r:id="rId9"/>
    <p:sldId id="717" r:id="rId10"/>
    <p:sldId id="644" r:id="rId11"/>
    <p:sldId id="647" r:id="rId12"/>
    <p:sldId id="645" r:id="rId13"/>
    <p:sldId id="712" r:id="rId14"/>
    <p:sldId id="566" r:id="rId15"/>
    <p:sldId id="685" r:id="rId16"/>
    <p:sldId id="686" r:id="rId17"/>
    <p:sldId id="687" r:id="rId18"/>
    <p:sldId id="688" r:id="rId19"/>
    <p:sldId id="689" r:id="rId20"/>
    <p:sldId id="690" r:id="rId21"/>
    <p:sldId id="691" r:id="rId22"/>
    <p:sldId id="713" r:id="rId23"/>
    <p:sldId id="692" r:id="rId24"/>
    <p:sldId id="693" r:id="rId25"/>
    <p:sldId id="694" r:id="rId26"/>
    <p:sldId id="695" r:id="rId27"/>
    <p:sldId id="696" r:id="rId28"/>
    <p:sldId id="697" r:id="rId29"/>
    <p:sldId id="698" r:id="rId30"/>
    <p:sldId id="699" r:id="rId31"/>
    <p:sldId id="700" r:id="rId32"/>
    <p:sldId id="701" r:id="rId33"/>
    <p:sldId id="702" r:id="rId34"/>
    <p:sldId id="703" r:id="rId35"/>
    <p:sldId id="704" r:id="rId36"/>
    <p:sldId id="705" r:id="rId37"/>
    <p:sldId id="706" r:id="rId38"/>
    <p:sldId id="707" r:id="rId39"/>
    <p:sldId id="708" r:id="rId40"/>
    <p:sldId id="709" r:id="rId41"/>
    <p:sldId id="710" r:id="rId42"/>
    <p:sldId id="711" r:id="rId43"/>
    <p:sldId id="557" r:id="rId44"/>
    <p:sldId id="716" r:id="rId45"/>
    <p:sldId id="580" r:id="rId46"/>
    <p:sldId id="714" r:id="rId47"/>
    <p:sldId id="715" r:id="rId48"/>
    <p:sldId id="684" r:id="rId4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3FF1D"/>
    <a:srgbClr val="162CFF"/>
    <a:srgbClr val="FF22FF"/>
    <a:srgbClr val="00B400"/>
    <a:srgbClr val="FF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horzBarState="maximized">
    <p:restoredLeft sz="18231" autoAdjust="0"/>
    <p:restoredTop sz="86421" autoAdjust="0"/>
  </p:normalViewPr>
  <p:slideViewPr>
    <p:cSldViewPr>
      <p:cViewPr varScale="1">
        <p:scale>
          <a:sx n="127" d="100"/>
          <a:sy n="127" d="100"/>
        </p:scale>
        <p:origin x="87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328"/>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18</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5256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19</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81898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20</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64282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21</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52021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22</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65818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23</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72542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24</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74331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25</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57497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26</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6538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27</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5981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10</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899614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28</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56477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29</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29184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30</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93384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31</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43682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32</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850312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33</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872079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34</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010862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35</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668224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36</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53791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37</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2916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11</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38</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97320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39</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5051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B1F10A8-D676-3041-B19D-F1ABFC39D202}" type="slidenum">
              <a:rPr lang="en-US" sz="1200"/>
              <a:pPr/>
              <a:t>42</a:t>
            </a:fld>
            <a:endParaRPr 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43</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337310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44</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6415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45</a:t>
            </a:fld>
            <a:endParaRPr lang="en-US"/>
          </a:p>
        </p:txBody>
      </p:sp>
    </p:spTree>
    <p:extLst>
      <p:ext uri="{BB962C8B-B14F-4D97-AF65-F5344CB8AC3E}">
        <p14:creationId xmlns:p14="http://schemas.microsoft.com/office/powerpoint/2010/main" val="373150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12</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1382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13</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132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14</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56767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15</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13099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16</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03601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17</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42656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g"/><Relationship Id="rId5" Type="http://schemas.openxmlformats.org/officeDocument/2006/relationships/image" Target="../media/image1.jpeg"/><Relationship Id="rId6" Type="http://schemas.openxmlformats.org/officeDocument/2006/relationships/image" Target="../media/image7.png"/><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smtClean="0">
                <a:latin typeface="Calibri"/>
                <a:ea typeface="+mn-ea"/>
                <a:cs typeface="+mn-cs"/>
              </a:rPr>
              <a:t>AMS, 9 January 2018</a:t>
            </a:r>
            <a:endParaRPr lang="en-US" dirty="0">
              <a:latin typeface="Calibri"/>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5"/>
          <p:cNvSpPr>
            <a:spLocks noGrp="1"/>
          </p:cNvSpPr>
          <p:nvPr>
            <p:ph type="sldNum" sz="quarter" idx="4"/>
          </p:nvPr>
        </p:nvSpPr>
        <p:spPr>
          <a:xfrm>
            <a:off x="6934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BFB56-707D-1643-86E9-FE28FF2C8F89}" type="slidenum">
              <a:rPr lang="en-US" smtClean="0"/>
              <a:pPr/>
              <a:t>‹#›</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mtClean="0"/>
              <a:t>AMS, 9 January 2018</a:t>
            </a:r>
            <a:endParaRPr lang="en-US" dirty="0"/>
          </a:p>
        </p:txBody>
      </p:sp>
    </p:spTree>
    <p:extLst>
      <p:ext uri="{BB962C8B-B14F-4D97-AF65-F5344CB8AC3E}">
        <p14:creationId xmlns:p14="http://schemas.microsoft.com/office/powerpoint/2010/main" val="3273805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48400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828397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861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smtClean="0"/>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mn-ea"/>
                <a:cs typeface="+mn-cs"/>
              </a:rPr>
              <a:t>The </a:t>
            </a:r>
            <a:r>
              <a:rPr lang="en-US" sz="1000" dirty="0">
                <a:solidFill>
                  <a:prstClr val="black"/>
                </a:solidFill>
                <a:latin typeface="Calibri"/>
                <a:ea typeface="+mn-ea"/>
                <a:cs typeface="+mn-cs"/>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a:t>
            </a:r>
            <a:r>
              <a:rPr lang="en-US" sz="1000" dirty="0" smtClean="0">
                <a:solidFill>
                  <a:prstClr val="black"/>
                </a:solidFill>
                <a:latin typeface="Calibri"/>
                <a:ea typeface="+mn-ea"/>
                <a:cs typeface="+mn-cs"/>
              </a:rPr>
              <a:t>2014</a:t>
            </a:r>
            <a:endParaRPr lang="en-US" sz="1000" dirty="0">
              <a:solidFill>
                <a:prstClr val="black"/>
              </a:solidFill>
              <a:latin typeface="Calibri"/>
              <a:ea typeface="+mn-ea"/>
              <a:cs typeface="+mn-cs"/>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smtClean="0"/>
              <a:t>Click to edit Master title style</a:t>
            </a:r>
            <a:endParaRPr lang="en-US" dirty="0"/>
          </a:p>
        </p:txBody>
      </p:sp>
      <p:pic>
        <p:nvPicPr>
          <p:cNvPr id="3" name="Picture 2" descr="DARTYellowWhit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33" y="6339163"/>
            <a:ext cx="1528463" cy="451591"/>
          </a:xfrm>
          <a:prstGeom prst="rect">
            <a:avLst/>
          </a:prstGeom>
        </p:spPr>
      </p:pic>
      <p:sp>
        <p:nvSpPr>
          <p:cNvPr id="4" name="Slide Number Placeholder 3"/>
          <p:cNvSpPr>
            <a:spLocks noGrp="1"/>
          </p:cNvSpPr>
          <p:nvPr>
            <p:ph type="sldNum" sz="quarter" idx="12"/>
          </p:nvPr>
        </p:nvSpPr>
        <p:spPr>
          <a:xfrm>
            <a:off x="8246578" y="6492875"/>
            <a:ext cx="897421" cy="365125"/>
          </a:xfrm>
          <a:prstGeom prst="rect">
            <a:avLst/>
          </a:prstGeom>
        </p:spPr>
        <p:txBody>
          <a:bodyPr/>
          <a:lstStyle>
            <a:lvl1pPr>
              <a:defRPr>
                <a:solidFill>
                  <a:schemeClr val="bg1">
                    <a:lumMod val="50000"/>
                  </a:schemeClr>
                </a:solidFill>
              </a:defRPr>
            </a:lvl1pPr>
          </a:lstStyle>
          <a:p>
            <a:pPr algn="r" defTabSz="457200" eaLnBrk="1" fontAlgn="auto" hangingPunct="1">
              <a:spcBef>
                <a:spcPts val="0"/>
              </a:spcBef>
              <a:spcAft>
                <a:spcPts val="0"/>
              </a:spcAft>
            </a:pPr>
            <a:fld id="{283B4FF1-25A9-3741-B230-AA79218BFD91}" type="slidenum">
              <a:rPr lang="en-US" sz="1200" smtClean="0">
                <a:solidFill>
                  <a:prstClr val="white">
                    <a:lumMod val="50000"/>
                  </a:prstClr>
                </a:solidFill>
                <a:latin typeface="Calibri"/>
                <a:ea typeface="+mn-ea"/>
                <a:cs typeface="+mn-cs"/>
              </a:rPr>
              <a:pPr algn="r" defTabSz="457200" eaLnBrk="1" fontAlgn="auto" hangingPunct="1">
                <a:spcBef>
                  <a:spcPts val="0"/>
                </a:spcBef>
                <a:spcAft>
                  <a:spcPts val="0"/>
                </a:spcAft>
              </a:pPr>
              <a:t>‹#›</a:t>
            </a:fld>
            <a:r>
              <a:rPr lang="en-US" sz="1200" dirty="0" smtClean="0">
                <a:solidFill>
                  <a:prstClr val="white">
                    <a:lumMod val="50000"/>
                  </a:prstClr>
                </a:solidFill>
                <a:latin typeface="Calibri"/>
                <a:ea typeface="+mn-ea"/>
                <a:cs typeface="+mn-cs"/>
              </a:rPr>
              <a:t> of 45</a:t>
            </a:r>
            <a:endParaRPr lang="en-US" sz="1200" dirty="0">
              <a:solidFill>
                <a:prstClr val="white">
                  <a:lumMod val="50000"/>
                </a:prstClr>
              </a:solidFill>
              <a:latin typeface="Calibri"/>
              <a:ea typeface="+mn-ea"/>
              <a:cs typeface="+mn-cs"/>
            </a:endParaRPr>
          </a:p>
        </p:txBody>
      </p:sp>
    </p:spTree>
    <p:extLst>
      <p:ext uri="{BB962C8B-B14F-4D97-AF65-F5344CB8AC3E}">
        <p14:creationId xmlns:p14="http://schemas.microsoft.com/office/powerpoint/2010/main" val="392665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smtClean="0"/>
              <a:t>Click to edit Master title style</a:t>
            </a:r>
            <a:endParaRPr lang="en-US" dirty="0"/>
          </a:p>
        </p:txBody>
      </p:sp>
    </p:spTree>
    <p:extLst>
      <p:ext uri="{BB962C8B-B14F-4D97-AF65-F5344CB8AC3E}">
        <p14:creationId xmlns:p14="http://schemas.microsoft.com/office/powerpoint/2010/main" val="38406746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eg"/><Relationship Id="rId5" Type="http://schemas.openxmlformats.org/officeDocument/2006/relationships/image" Target="../media/image2.jpeg"/><Relationship Id="rId1" Type="http://schemas.openxmlformats.org/officeDocument/2006/relationships/slideLayout" Target="../slideLayouts/slideLayout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3.png"/><Relationship Id="rId5" Type="http://schemas.openxmlformats.org/officeDocument/2006/relationships/image" Target="../media/image1.jpeg"/><Relationship Id="rId6" Type="http://schemas.openxmlformats.org/officeDocument/2006/relationships/image" Target="../media/image2.jpe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theme" Target="../theme/theme4.xml"/><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pic>
        <p:nvPicPr>
          <p:cNvPr id="1031" name="Picture 7" descr="nsf1"/>
          <p:cNvPicPr>
            <a:picLocks noChangeAspect="1" noChangeArrowheads="1"/>
          </p:cNvPicPr>
          <p:nvPr/>
        </p:nvPicPr>
        <p:blipFill>
          <a:blip r:embed="rId4"/>
          <a:srcRect/>
          <a:stretch>
            <a:fillRect/>
          </a:stretch>
        </p:blipFill>
        <p:spPr bwMode="auto">
          <a:xfrm>
            <a:off x="2057400" y="6248400"/>
            <a:ext cx="503238" cy="506413"/>
          </a:xfrm>
          <a:prstGeom prst="rect">
            <a:avLst/>
          </a:prstGeom>
          <a:noFill/>
          <a:ln w="9525">
            <a:noFill/>
            <a:miter lim="800000"/>
            <a:headEnd/>
            <a:tailEnd/>
          </a:ln>
        </p:spPr>
      </p:pic>
      <p:pic>
        <p:nvPicPr>
          <p:cNvPr id="1032" name="Picture 8" descr="ncar-logo-med"/>
          <p:cNvPicPr>
            <a:picLocks noChangeAspect="1" noChangeArrowheads="1"/>
          </p:cNvPicPr>
          <p:nvPr/>
        </p:nvPicPr>
        <p:blipFill>
          <a:blip r:embed="rId5"/>
          <a:srcRect/>
          <a:stretch>
            <a:fillRect/>
          </a:stretch>
        </p:blipFill>
        <p:spPr bwMode="auto">
          <a:xfrm>
            <a:off x="685800" y="6324600"/>
            <a:ext cx="1231900" cy="347663"/>
          </a:xfrm>
          <a:prstGeom prst="rect">
            <a:avLst/>
          </a:prstGeom>
          <a:noFill/>
          <a:ln w="9525">
            <a:noFill/>
            <a:miter lim="800000"/>
            <a:headEnd/>
            <a:tailEnd/>
          </a:ln>
        </p:spPr>
      </p:pic>
      <p:pic>
        <p:nvPicPr>
          <p:cNvPr id="1033" name="Picture 9" descr="Dartboard7"/>
          <p:cNvPicPr>
            <a:picLocks noChangeAspect="1" noChangeArrowheads="1"/>
          </p:cNvPicPr>
          <p:nvPr/>
        </p:nvPicPr>
        <p:blipFill>
          <a:blip r:embed="rId6"/>
          <a:srcRect/>
          <a:stretch>
            <a:fillRect/>
          </a:stretch>
        </p:blipFill>
        <p:spPr bwMode="auto">
          <a:xfrm>
            <a:off x="6629400" y="6248400"/>
            <a:ext cx="1752600" cy="519113"/>
          </a:xfrm>
          <a:prstGeom prst="rect">
            <a:avLst/>
          </a:prstGeom>
          <a:noFill/>
          <a:ln w="9525">
            <a:noFill/>
            <a:miter lim="800000"/>
            <a:headEnd/>
            <a:tailEnd/>
          </a:ln>
        </p:spPr>
      </p:pic>
      <p:sp>
        <p:nvSpPr>
          <p:cNvPr id="1034" name="Rectangle 10"/>
          <p:cNvSpPr>
            <a:spLocks noChangeArrowheads="1"/>
          </p:cNvSpPr>
          <p:nvPr/>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1" name="Picture 7" descr="nsf1"/>
          <p:cNvPicPr>
            <a:picLocks noChangeAspect="1" noChangeArrowheads="1"/>
          </p:cNvPicPr>
          <p:nvPr userDrawn="1"/>
        </p:nvPicPr>
        <p:blipFill>
          <a:blip r:embed="rId4"/>
          <a:srcRect/>
          <a:stretch>
            <a:fillRect/>
          </a:stretch>
        </p:blipFill>
        <p:spPr bwMode="auto">
          <a:xfrm>
            <a:off x="2057400" y="6248400"/>
            <a:ext cx="503238" cy="506413"/>
          </a:xfrm>
          <a:prstGeom prst="rect">
            <a:avLst/>
          </a:prstGeom>
          <a:noFill/>
          <a:ln w="9525">
            <a:noFill/>
            <a:miter lim="800000"/>
            <a:headEnd/>
            <a:tailEnd/>
          </a:ln>
        </p:spPr>
      </p:pic>
      <p:pic>
        <p:nvPicPr>
          <p:cNvPr id="12" name="Picture 8" descr="ncar-logo-med"/>
          <p:cNvPicPr>
            <a:picLocks noChangeAspect="1" noChangeArrowheads="1"/>
          </p:cNvPicPr>
          <p:nvPr userDrawn="1"/>
        </p:nvPicPr>
        <p:blipFill>
          <a:blip r:embed="rId5"/>
          <a:srcRect/>
          <a:stretch>
            <a:fillRect/>
          </a:stretch>
        </p:blipFill>
        <p:spPr bwMode="auto">
          <a:xfrm>
            <a:off x="685800" y="6324600"/>
            <a:ext cx="1231900" cy="347663"/>
          </a:xfrm>
          <a:prstGeom prst="rect">
            <a:avLst/>
          </a:prstGeom>
          <a:noFill/>
          <a:ln w="9525">
            <a:noFill/>
            <a:miter lim="800000"/>
            <a:headEnd/>
            <a:tailEnd/>
          </a:ln>
        </p:spPr>
      </p:pic>
      <p:sp>
        <p:nvSpPr>
          <p:cNvPr id="14"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smtClean="0">
                <a:latin typeface="Calibri"/>
                <a:ea typeface="+mn-ea"/>
                <a:cs typeface="+mn-cs"/>
              </a:rPr>
              <a:t>AMS, 9 January 2018</a:t>
            </a:r>
            <a:endParaRPr lang="en-US" dirty="0">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930" r:id="rId1"/>
    <p:sldLayoutId id="2147483939" r:id="rId2"/>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sldNum="0"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descr="Dartboard7"/>
          <p:cNvPicPr>
            <a:picLocks noChangeAspect="1" noChangeArrowheads="1"/>
          </p:cNvPicPr>
          <p:nvPr userDrawn="1"/>
        </p:nvPicPr>
        <p:blipFill>
          <a:blip r:embed="rId3"/>
          <a:srcRect/>
          <a:stretch>
            <a:fillRect/>
          </a:stretch>
        </p:blipFill>
        <p:spPr bwMode="auto">
          <a:xfrm>
            <a:off x="6629400" y="6248400"/>
            <a:ext cx="1752600" cy="519113"/>
          </a:xfrm>
          <a:prstGeom prst="rect">
            <a:avLst/>
          </a:prstGeom>
          <a:noFill/>
          <a:ln w="9525">
            <a:noFill/>
            <a:miter lim="800000"/>
            <a:headEnd/>
            <a:tailEnd/>
          </a:ln>
        </p:spPr>
      </p:pic>
      <p:sp>
        <p:nvSpPr>
          <p:cNvPr id="13" name="Rectangle 10"/>
          <p:cNvSpPr>
            <a:spLocks noChangeArrowheads="1"/>
          </p:cNvSpPr>
          <p:nvPr userDrawn="1"/>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4" name="Picture 7" descr="nsf1"/>
          <p:cNvPicPr>
            <a:picLocks noChangeAspect="1" noChangeArrowheads="1"/>
          </p:cNvPicPr>
          <p:nvPr userDrawn="1"/>
        </p:nvPicPr>
        <p:blipFill>
          <a:blip r:embed="rId4"/>
          <a:srcRect/>
          <a:stretch>
            <a:fillRect/>
          </a:stretch>
        </p:blipFill>
        <p:spPr bwMode="auto">
          <a:xfrm>
            <a:off x="2057400" y="6248400"/>
            <a:ext cx="503238" cy="506413"/>
          </a:xfrm>
          <a:prstGeom prst="rect">
            <a:avLst/>
          </a:prstGeom>
          <a:noFill/>
          <a:ln w="9525">
            <a:noFill/>
            <a:miter lim="800000"/>
            <a:headEnd/>
            <a:tailEnd/>
          </a:ln>
        </p:spPr>
      </p:pic>
      <p:pic>
        <p:nvPicPr>
          <p:cNvPr id="15" name="Picture 8" descr="ncar-logo-med"/>
          <p:cNvPicPr>
            <a:picLocks noChangeAspect="1" noChangeArrowheads="1"/>
          </p:cNvPicPr>
          <p:nvPr userDrawn="1"/>
        </p:nvPicPr>
        <p:blipFill>
          <a:blip r:embed="rId5"/>
          <a:srcRect/>
          <a:stretch>
            <a:fillRect/>
          </a:stretch>
        </p:blipFill>
        <p:spPr bwMode="auto">
          <a:xfrm>
            <a:off x="685800" y="6324600"/>
            <a:ext cx="1231900" cy="347663"/>
          </a:xfrm>
          <a:prstGeom prst="rect">
            <a:avLst/>
          </a:prstGeom>
          <a:noFill/>
          <a:ln w="9525">
            <a:noFill/>
            <a:miter lim="800000"/>
            <a:headEnd/>
            <a:tailEnd/>
          </a:ln>
        </p:spPr>
      </p:pic>
      <p:sp>
        <p:nvSpPr>
          <p:cNvPr id="1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smtClean="0">
                <a:latin typeface="Calibri"/>
                <a:ea typeface="+mn-ea"/>
                <a:cs typeface="+mn-cs"/>
              </a:rPr>
              <a:t>AMS, 9 January 2018</a:t>
            </a:r>
            <a:endParaRPr lang="en-US" dirty="0">
              <a:latin typeface="Calibri"/>
              <a:ea typeface="+mn-ea"/>
              <a:cs typeface="+mn-cs"/>
            </a:endParaRPr>
          </a:p>
        </p:txBody>
      </p:sp>
    </p:spTree>
    <p:extLst>
      <p:ext uri="{BB962C8B-B14F-4D97-AF65-F5344CB8AC3E}">
        <p14:creationId xmlns:p14="http://schemas.microsoft.com/office/powerpoint/2010/main" val="3038932172"/>
      </p:ext>
    </p:extLst>
  </p:cSld>
  <p:clrMap bg1="lt1" tx1="dk1" bg2="lt2" tx2="dk2" accent1="accent1" accent2="accent2" accent3="accent3" accent4="accent4" accent5="accent5" accent6="accent6" hlink="hlink" folHlink="folHlink"/>
  <p:sldLayoutIdLst>
    <p:sldLayoutId id="2147483932" r:id="rId1"/>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descr="Dartboard7"/>
          <p:cNvPicPr>
            <a:picLocks noChangeAspect="1" noChangeArrowheads="1"/>
          </p:cNvPicPr>
          <p:nvPr userDrawn="1"/>
        </p:nvPicPr>
        <p:blipFill>
          <a:blip r:embed="rId4"/>
          <a:srcRect/>
          <a:stretch>
            <a:fillRect/>
          </a:stretch>
        </p:blipFill>
        <p:spPr bwMode="auto">
          <a:xfrm>
            <a:off x="6629400" y="6248400"/>
            <a:ext cx="1752600" cy="519113"/>
          </a:xfrm>
          <a:prstGeom prst="rect">
            <a:avLst/>
          </a:prstGeom>
          <a:noFill/>
          <a:ln w="9525">
            <a:noFill/>
            <a:miter lim="800000"/>
            <a:headEnd/>
            <a:tailEnd/>
          </a:ln>
        </p:spPr>
      </p:pic>
      <p:sp>
        <p:nvSpPr>
          <p:cNvPr id="13" name="Rectangle 10"/>
          <p:cNvSpPr>
            <a:spLocks noChangeArrowheads="1"/>
          </p:cNvSpPr>
          <p:nvPr userDrawn="1"/>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4" name="Picture 7" descr="nsf1"/>
          <p:cNvPicPr>
            <a:picLocks noChangeAspect="1" noChangeArrowheads="1"/>
          </p:cNvPicPr>
          <p:nvPr userDrawn="1"/>
        </p:nvPicPr>
        <p:blipFill>
          <a:blip r:embed="rId5"/>
          <a:srcRect/>
          <a:stretch>
            <a:fillRect/>
          </a:stretch>
        </p:blipFill>
        <p:spPr bwMode="auto">
          <a:xfrm>
            <a:off x="2057400" y="6248400"/>
            <a:ext cx="503238" cy="506413"/>
          </a:xfrm>
          <a:prstGeom prst="rect">
            <a:avLst/>
          </a:prstGeom>
          <a:noFill/>
          <a:ln w="9525">
            <a:noFill/>
            <a:miter lim="800000"/>
            <a:headEnd/>
            <a:tailEnd/>
          </a:ln>
        </p:spPr>
      </p:pic>
      <p:pic>
        <p:nvPicPr>
          <p:cNvPr id="15" name="Picture 8" descr="ncar-logo-med"/>
          <p:cNvPicPr>
            <a:picLocks noChangeAspect="1" noChangeArrowheads="1"/>
          </p:cNvPicPr>
          <p:nvPr userDrawn="1"/>
        </p:nvPicPr>
        <p:blipFill>
          <a:blip r:embed="rId6"/>
          <a:srcRect/>
          <a:stretch>
            <a:fillRect/>
          </a:stretch>
        </p:blipFill>
        <p:spPr bwMode="auto">
          <a:xfrm>
            <a:off x="685800" y="6324600"/>
            <a:ext cx="1231900" cy="347663"/>
          </a:xfrm>
          <a:prstGeom prst="rect">
            <a:avLst/>
          </a:prstGeom>
          <a:noFill/>
          <a:ln w="9525">
            <a:noFill/>
            <a:miter lim="800000"/>
            <a:headEnd/>
            <a:tailEnd/>
          </a:ln>
        </p:spPr>
      </p:pic>
      <p:sp>
        <p:nvSpPr>
          <p:cNvPr id="1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smtClean="0">
                <a:latin typeface="Calibri"/>
                <a:ea typeface="+mn-ea"/>
                <a:cs typeface="+mn-cs"/>
              </a:rPr>
              <a:t>AMS, 9 January 2018</a:t>
            </a:r>
            <a:endParaRPr lang="en-US" dirty="0">
              <a:latin typeface="Calibri"/>
              <a:ea typeface="+mn-ea"/>
              <a:cs typeface="+mn-cs"/>
            </a:endParaRPr>
          </a:p>
        </p:txBody>
      </p:sp>
    </p:spTree>
    <p:extLst>
      <p:ext uri="{BB962C8B-B14F-4D97-AF65-F5344CB8AC3E}">
        <p14:creationId xmlns:p14="http://schemas.microsoft.com/office/powerpoint/2010/main" val="1683395917"/>
      </p:ext>
    </p:extLst>
  </p:cSld>
  <p:clrMap bg1="lt1" tx1="dk1" bg2="lt2" tx2="dk2" accent1="accent1" accent2="accent2" accent3="accent3" accent4="accent4" accent5="accent5" accent6="accent6" hlink="hlink" folHlink="folHlink"/>
  <p:sldLayoutIdLst>
    <p:sldLayoutId id="2147483936" r:id="rId1"/>
    <p:sldLayoutId id="2147483940" r:id="rId2"/>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Lst>
  <p:hf sldNum="0"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8" descr="DARTspaghettiSquare"/>
          <p:cNvPicPr>
            <a:picLocks noChangeAspect="1" noChangeArrowheads="1"/>
          </p:cNvPicPr>
          <p:nvPr/>
        </p:nvPicPr>
        <p:blipFill>
          <a:blip r:embed="rId3"/>
          <a:srcRect/>
          <a:stretch>
            <a:fillRect/>
          </a:stretch>
        </p:blipFill>
        <p:spPr bwMode="auto">
          <a:xfrm>
            <a:off x="5489575" y="365125"/>
            <a:ext cx="2989263" cy="1830388"/>
          </a:xfrm>
          <a:prstGeom prst="rect">
            <a:avLst/>
          </a:prstGeom>
          <a:noFill/>
          <a:ln w="9525">
            <a:noFill/>
            <a:miter lim="800000"/>
            <a:headEnd/>
            <a:tailEnd/>
          </a:ln>
        </p:spPr>
      </p:pic>
      <p:pic>
        <p:nvPicPr>
          <p:cNvPr id="17412" name="Picture 9" descr="visitus914"/>
          <p:cNvPicPr>
            <a:picLocks noChangeAspect="1" noChangeArrowheads="1"/>
          </p:cNvPicPr>
          <p:nvPr/>
        </p:nvPicPr>
        <p:blipFill>
          <a:blip r:embed="rId4"/>
          <a:srcRect/>
          <a:stretch>
            <a:fillRect/>
          </a:stretch>
        </p:blipFill>
        <p:spPr bwMode="auto">
          <a:xfrm>
            <a:off x="533400" y="344488"/>
            <a:ext cx="2770188" cy="1824037"/>
          </a:xfrm>
          <a:prstGeom prst="rect">
            <a:avLst/>
          </a:prstGeom>
          <a:noFill/>
          <a:ln w="9525">
            <a:noFill/>
            <a:miter lim="800000"/>
            <a:headEnd/>
            <a:tailEnd/>
          </a:ln>
        </p:spPr>
      </p:pic>
      <p:sp>
        <p:nvSpPr>
          <p:cNvPr id="17413" name="Rectangle 10"/>
          <p:cNvSpPr>
            <a:spLocks noGrp="1" noChangeArrowheads="1"/>
          </p:cNvSpPr>
          <p:nvPr>
            <p:ph type="ctrTitle" idx="4294967295"/>
          </p:nvPr>
        </p:nvSpPr>
        <p:spPr>
          <a:xfrm>
            <a:off x="-76200" y="2438400"/>
            <a:ext cx="8991600" cy="1066800"/>
          </a:xfrm>
        </p:spPr>
        <p:txBody>
          <a:bodyPr/>
          <a:lstStyle/>
          <a:p>
            <a:r>
              <a:rPr lang="en-US" dirty="0" smtClean="0"/>
              <a:t>Exploiting Nonlinear Relations between Observations and State Variables in Ensemble Filters</a:t>
            </a:r>
            <a:endParaRPr lang="en-US" dirty="0"/>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AMS, 9 January 2018</a:t>
            </a:r>
            <a:endParaRPr lang="en-US" dirty="0">
              <a:latin typeface="Calibri"/>
              <a:ea typeface="+mn-ea"/>
              <a:cs typeface="+mn-cs"/>
            </a:endParaRPr>
          </a:p>
        </p:txBody>
      </p:sp>
      <p:pic>
        <p:nvPicPr>
          <p:cNvPr id="8" name="Picture 4" descr="Dartboard7"/>
          <p:cNvPicPr>
            <a:picLocks noChangeAspect="1" noChangeArrowheads="1"/>
          </p:cNvPicPr>
          <p:nvPr/>
        </p:nvPicPr>
        <p:blipFill>
          <a:blip r:embed="rId5"/>
          <a:srcRect/>
          <a:stretch>
            <a:fillRect/>
          </a:stretch>
        </p:blipFill>
        <p:spPr bwMode="auto">
          <a:xfrm>
            <a:off x="2209800" y="4419600"/>
            <a:ext cx="5151120" cy="1524000"/>
          </a:xfrm>
          <a:prstGeom prst="rect">
            <a:avLst/>
          </a:prstGeom>
          <a:noFill/>
          <a:ln w="9525">
            <a:noFill/>
            <a:miter lim="800000"/>
            <a:headEnd/>
            <a:tailEnd/>
          </a:ln>
        </p:spPr>
      </p:pic>
      <p:sp>
        <p:nvSpPr>
          <p:cNvPr id="2" name="TextBox 1"/>
          <p:cNvSpPr txBox="1"/>
          <p:nvPr/>
        </p:nvSpPr>
        <p:spPr>
          <a:xfrm>
            <a:off x="1049416" y="3581400"/>
            <a:ext cx="6951584" cy="369332"/>
          </a:xfrm>
          <a:prstGeom prst="rect">
            <a:avLst/>
          </a:prstGeom>
          <a:noFill/>
        </p:spPr>
        <p:txBody>
          <a:bodyPr wrap="square" rtlCol="0">
            <a:spAutoFit/>
          </a:bodyPr>
          <a:lstStyle/>
          <a:p>
            <a:pPr algn="ctr"/>
            <a:r>
              <a:rPr lang="en-US" sz="1800" dirty="0"/>
              <a:t>Jeff </a:t>
            </a:r>
            <a:r>
              <a:rPr lang="en-US" sz="1800" dirty="0" smtClean="0"/>
              <a:t>Anderson, NCAR Data Assimilation Research Section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Box 6"/>
          <p:cNvSpPr txBox="1">
            <a:spLocks noChangeArrowheads="1"/>
          </p:cNvSpPr>
          <p:nvPr/>
        </p:nvSpPr>
        <p:spPr bwMode="auto">
          <a:xfrm>
            <a:off x="304800" y="675641"/>
            <a:ext cx="845820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800" dirty="0" smtClean="0"/>
              <a:t>Standard ensemble filters just use bivariate sample regression to compute state increments.</a:t>
            </a:r>
            <a:endParaRPr lang="en-US" sz="2800" dirty="0"/>
          </a:p>
        </p:txBody>
      </p:sp>
      <p:cxnSp>
        <p:nvCxnSpPr>
          <p:cNvPr id="21512" name="Straight Arrow Connector 8"/>
          <p:cNvCxnSpPr>
            <a:cxnSpLocks noChangeShapeType="1"/>
          </p:cNvCxnSpPr>
          <p:nvPr/>
        </p:nvCxnSpPr>
        <p:spPr bwMode="auto">
          <a:xfrm rot="10800000" flipV="1">
            <a:off x="4648200" y="3276600"/>
            <a:ext cx="914400" cy="304800"/>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Focus on the Regression Step</a:t>
            </a:r>
            <a:endParaRPr lang="en-US" sz="2800" dirty="0">
              <a:solidFill>
                <a:schemeClr val="bg1"/>
              </a:solidFill>
              <a:ea typeface="ヒラギノ角ゴ Pro W3" charset="-128"/>
              <a:cs typeface="ヒラギノ角ゴ Pro W3" charset="-128"/>
            </a:endParaRPr>
          </a:p>
        </p:txBody>
      </p:sp>
      <p:pic>
        <p:nvPicPr>
          <p:cNvPr id="10" name="Picture 9" descr="DataAssimilationDiagram_fram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76400"/>
            <a:ext cx="6789928" cy="3790696"/>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8"/>
          <p:cNvSpPr txBox="1">
            <a:spLocks noChangeArrowheads="1"/>
          </p:cNvSpPr>
          <p:nvPr/>
        </p:nvSpPr>
        <p:spPr bwMode="auto">
          <a:xfrm>
            <a:off x="5791200" y="3352800"/>
            <a:ext cx="31242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dirty="0" err="1" smtClean="0">
                <a:latin typeface="Symbol" charset="0"/>
              </a:rPr>
              <a:t>D</a:t>
            </a:r>
            <a:r>
              <a:rPr lang="en-US" dirty="0" err="1" smtClean="0"/>
              <a:t>x</a:t>
            </a:r>
            <a:r>
              <a:rPr lang="en-US" baseline="-25000" dirty="0" err="1" smtClean="0"/>
              <a:t>i</a:t>
            </a:r>
            <a:r>
              <a:rPr lang="en-US" baseline="-25000" dirty="0" err="1"/>
              <a:t>,n</a:t>
            </a:r>
            <a:r>
              <a:rPr lang="en-US" dirty="0"/>
              <a:t>=</a:t>
            </a:r>
            <a:r>
              <a:rPr lang="en-US" dirty="0" err="1"/>
              <a:t>b</a:t>
            </a:r>
            <a:r>
              <a:rPr lang="en-US" dirty="0" err="1">
                <a:latin typeface="Symbol" charset="0"/>
              </a:rPr>
              <a:t>D</a:t>
            </a:r>
            <a:r>
              <a:rPr lang="en-US" dirty="0" err="1"/>
              <a:t>y</a:t>
            </a:r>
            <a:r>
              <a:rPr lang="en-US" baseline="-25000" dirty="0" err="1"/>
              <a:t>n</a:t>
            </a:r>
            <a:r>
              <a:rPr lang="en-US" baseline="-25000" dirty="0"/>
              <a:t>,</a:t>
            </a:r>
            <a:r>
              <a:rPr lang="en-US" dirty="0"/>
              <a:t> </a:t>
            </a:r>
          </a:p>
          <a:p>
            <a:r>
              <a:rPr lang="en-US" dirty="0"/>
              <a:t>          n=1,…</a:t>
            </a:r>
            <a:r>
              <a:rPr lang="en-US" dirty="0" smtClean="0"/>
              <a:t>N.</a:t>
            </a:r>
            <a:endParaRPr lang="en-US" dirty="0"/>
          </a:p>
          <a:p>
            <a:endParaRPr lang="en-US" sz="2000" dirty="0"/>
          </a:p>
          <a:p>
            <a:r>
              <a:rPr lang="en-US" dirty="0"/>
              <a:t>N is ensemble size.</a:t>
            </a:r>
          </a:p>
          <a:p>
            <a:r>
              <a:rPr lang="en-US" dirty="0"/>
              <a:t>b is regression    </a:t>
            </a:r>
          </a:p>
          <a:p>
            <a:r>
              <a:rPr lang="en-US" dirty="0"/>
              <a:t>    coefficient</a:t>
            </a:r>
            <a:r>
              <a:rPr lang="en-US" dirty="0" smtClean="0"/>
              <a:t>.</a:t>
            </a:r>
            <a:endParaRPr lang="en-US" dirty="0"/>
          </a:p>
        </p:txBody>
      </p:sp>
    </p:spTree>
    <p:extLst>
      <p:ext uri="{BB962C8B-B14F-4D97-AF65-F5344CB8AC3E}">
        <p14:creationId xmlns:p14="http://schemas.microsoft.com/office/powerpoint/2010/main" val="1112756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Box 6"/>
          <p:cNvSpPr txBox="1">
            <a:spLocks noChangeArrowheads="1"/>
          </p:cNvSpPr>
          <p:nvPr/>
        </p:nvSpPr>
        <p:spPr bwMode="auto">
          <a:xfrm>
            <a:off x="304800" y="675641"/>
            <a:ext cx="845820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800" dirty="0" smtClean="0"/>
              <a:t>Will explore using different ‘regression’ for each ensemble member to compute increments for x</a:t>
            </a:r>
            <a:r>
              <a:rPr lang="en-US" sz="2800" baseline="-25000" dirty="0" smtClean="0"/>
              <a:t>i</a:t>
            </a:r>
            <a:endParaRPr lang="en-US" sz="2800" dirty="0"/>
          </a:p>
        </p:txBody>
      </p:sp>
      <p:cxnSp>
        <p:nvCxnSpPr>
          <p:cNvPr id="21512" name="Straight Arrow Connector 8"/>
          <p:cNvCxnSpPr>
            <a:cxnSpLocks noChangeShapeType="1"/>
          </p:cNvCxnSpPr>
          <p:nvPr/>
        </p:nvCxnSpPr>
        <p:spPr bwMode="auto">
          <a:xfrm rot="10800000" flipV="1">
            <a:off x="4648200" y="3276600"/>
            <a:ext cx="914400" cy="304800"/>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Focus on the Regression Step</a:t>
            </a:r>
            <a:endParaRPr lang="en-US" sz="2800" dirty="0">
              <a:solidFill>
                <a:schemeClr val="bg1"/>
              </a:solidFill>
              <a:ea typeface="ヒラギノ角ゴ Pro W3" charset="-128"/>
              <a:cs typeface="ヒラギノ角ゴ Pro W3" charset="-128"/>
            </a:endParaRPr>
          </a:p>
        </p:txBody>
      </p:sp>
      <p:pic>
        <p:nvPicPr>
          <p:cNvPr id="10" name="Picture 9" descr="DataAssimilationDiagram_fram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76400"/>
            <a:ext cx="6789928" cy="3790696"/>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8"/>
          <p:cNvSpPr txBox="1">
            <a:spLocks noChangeArrowheads="1"/>
          </p:cNvSpPr>
          <p:nvPr/>
        </p:nvSpPr>
        <p:spPr bwMode="auto">
          <a:xfrm>
            <a:off x="5791200" y="3352800"/>
            <a:ext cx="31242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dirty="0" err="1" smtClean="0">
                <a:latin typeface="Symbol" charset="0"/>
              </a:rPr>
              <a:t>D</a:t>
            </a:r>
            <a:r>
              <a:rPr lang="en-US" dirty="0" err="1" smtClean="0"/>
              <a:t>x</a:t>
            </a:r>
            <a:r>
              <a:rPr lang="en-US" baseline="-25000" dirty="0" err="1" smtClean="0"/>
              <a:t>i,n</a:t>
            </a:r>
            <a:r>
              <a:rPr lang="en-US" dirty="0" smtClean="0"/>
              <a:t>=</a:t>
            </a:r>
            <a:r>
              <a:rPr lang="en-US" dirty="0" err="1" smtClean="0"/>
              <a:t>b</a:t>
            </a:r>
            <a:r>
              <a:rPr lang="en-US" baseline="-25000" dirty="0" err="1" smtClean="0"/>
              <a:t>n</a:t>
            </a:r>
            <a:r>
              <a:rPr lang="en-US" dirty="0" err="1" smtClean="0">
                <a:latin typeface="Symbol" charset="0"/>
              </a:rPr>
              <a:t>D</a:t>
            </a:r>
            <a:r>
              <a:rPr lang="en-US" dirty="0" err="1" smtClean="0"/>
              <a:t>y</a:t>
            </a:r>
            <a:r>
              <a:rPr lang="en-US" baseline="-25000" dirty="0" err="1" smtClean="0"/>
              <a:t>n</a:t>
            </a:r>
            <a:r>
              <a:rPr lang="en-US" baseline="-25000" dirty="0"/>
              <a:t>,</a:t>
            </a:r>
            <a:r>
              <a:rPr lang="en-US" dirty="0"/>
              <a:t> </a:t>
            </a:r>
          </a:p>
          <a:p>
            <a:r>
              <a:rPr lang="en-US" dirty="0"/>
              <a:t>          n=1,…</a:t>
            </a:r>
            <a:r>
              <a:rPr lang="en-US" dirty="0" smtClean="0"/>
              <a:t>N.</a:t>
            </a:r>
            <a:endParaRPr lang="en-US" dirty="0"/>
          </a:p>
          <a:p>
            <a:endParaRPr lang="en-US" sz="2000" dirty="0"/>
          </a:p>
          <a:p>
            <a:r>
              <a:rPr lang="en-US" dirty="0"/>
              <a:t>N is ensemble size.</a:t>
            </a:r>
          </a:p>
          <a:p>
            <a:r>
              <a:rPr lang="en-US" dirty="0" err="1" smtClean="0"/>
              <a:t>b</a:t>
            </a:r>
            <a:r>
              <a:rPr lang="en-US" baseline="-25000" dirty="0" err="1" smtClean="0"/>
              <a:t>n</a:t>
            </a:r>
            <a:r>
              <a:rPr lang="en-US" dirty="0" smtClean="0"/>
              <a:t> </a:t>
            </a:r>
            <a:r>
              <a:rPr lang="en-US" dirty="0"/>
              <a:t>is </a:t>
            </a:r>
            <a:r>
              <a:rPr lang="en-US" dirty="0" smtClean="0"/>
              <a:t>‘local’ regression    </a:t>
            </a:r>
            <a:endParaRPr lang="en-US" dirty="0"/>
          </a:p>
          <a:p>
            <a:r>
              <a:rPr lang="en-US" dirty="0"/>
              <a:t>    coefficient</a:t>
            </a:r>
            <a:r>
              <a:rPr lang="en-US" dirty="0" smtClean="0"/>
              <a:t>.</a:t>
            </a:r>
            <a:endParaRPr lang="en-US" dirty="0"/>
          </a:p>
        </p:txBody>
      </p:sp>
    </p:spTree>
    <p:extLst>
      <p:ext uri="{BB962C8B-B14F-4D97-AF65-F5344CB8AC3E}">
        <p14:creationId xmlns:p14="http://schemas.microsoft.com/office/powerpoint/2010/main" val="11287478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Nonlinear Regression Example</a:t>
            </a:r>
            <a:endParaRPr lang="en-US" sz="2800" dirty="0">
              <a:solidFill>
                <a:schemeClr val="bg1"/>
              </a:solidFill>
              <a:ea typeface="ヒラギノ角ゴ Pro W3" charset="-128"/>
              <a:cs typeface="ヒラギノ角ゴ Pro W3" charset="-128"/>
            </a:endParaRPr>
          </a:p>
        </p:txBody>
      </p:sp>
      <p:sp>
        <p:nvSpPr>
          <p:cNvPr id="4" name="TextBox 3"/>
          <p:cNvSpPr txBox="1"/>
          <p:nvPr/>
        </p:nvSpPr>
        <p:spPr>
          <a:xfrm>
            <a:off x="5105400" y="1066800"/>
            <a:ext cx="3733800" cy="2677656"/>
          </a:xfrm>
          <a:prstGeom prst="rect">
            <a:avLst/>
          </a:prstGeom>
          <a:noFill/>
        </p:spPr>
        <p:txBody>
          <a:bodyPr wrap="square" rtlCol="0">
            <a:spAutoFit/>
          </a:bodyPr>
          <a:lstStyle/>
          <a:p>
            <a:r>
              <a:rPr lang="en-US" dirty="0" smtClean="0"/>
              <a:t>Try to exploit nonlinear prior relation between a state variable and an observation.</a:t>
            </a:r>
          </a:p>
          <a:p>
            <a:endParaRPr lang="en-US" dirty="0"/>
          </a:p>
          <a:p>
            <a:r>
              <a:rPr lang="en-US" dirty="0" smtClean="0"/>
              <a:t>Example: Observation </a:t>
            </a:r>
            <a:r>
              <a:rPr lang="en-US" dirty="0" err="1" smtClean="0"/>
              <a:t>y~x</a:t>
            </a:r>
            <a:r>
              <a:rPr lang="en-US" baseline="30000" dirty="0" err="1" smtClean="0"/>
              <a:t>n</a:t>
            </a:r>
            <a:r>
              <a:rPr lang="en-US" dirty="0" smtClean="0"/>
              <a:t>, for instance y=T</a:t>
            </a:r>
            <a:r>
              <a:rPr lang="en-US" baseline="30000" dirty="0" smtClean="0"/>
              <a:t>4</a:t>
            </a:r>
            <a:r>
              <a:rPr lang="en-US" dirty="0" smtClean="0"/>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12123304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Standard Ensemble </a:t>
            </a:r>
            <a:r>
              <a:rPr lang="en-US" sz="2800" dirty="0" err="1" smtClean="0">
                <a:solidFill>
                  <a:schemeClr val="bg1"/>
                </a:solidFill>
                <a:ea typeface="ヒラギノ角ゴ Pro W3" charset="-128"/>
                <a:cs typeface="ヒラギノ角ゴ Pro W3" charset="-128"/>
              </a:rPr>
              <a:t>Kalman</a:t>
            </a:r>
            <a:r>
              <a:rPr lang="en-US" sz="2800" dirty="0" smtClean="0">
                <a:solidFill>
                  <a:schemeClr val="bg1"/>
                </a:solidFill>
                <a:ea typeface="ヒラギノ角ゴ Pro W3" charset="-128"/>
                <a:cs typeface="ヒラギノ角ゴ Pro W3" charset="-128"/>
              </a:rPr>
              <a:t> Filter (EAKF)</a:t>
            </a:r>
            <a:endParaRPr lang="en-US" sz="2800" dirty="0">
              <a:solidFill>
                <a:schemeClr val="bg1"/>
              </a:solidFill>
              <a:ea typeface="ヒラギノ角ゴ Pro W3" charset="-128"/>
              <a:cs typeface="ヒラギノ角ゴ Pro W3" charset="-12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9144000" cy="4876800"/>
          </a:xfrm>
          <a:prstGeom prst="rect">
            <a:avLst/>
          </a:prstGeom>
        </p:spPr>
      </p:pic>
    </p:spTree>
    <p:extLst>
      <p:ext uri="{BB962C8B-B14F-4D97-AF65-F5344CB8AC3E}">
        <p14:creationId xmlns:p14="http://schemas.microsoft.com/office/powerpoint/2010/main" val="19385746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err="1" smtClean="0">
                <a:solidFill>
                  <a:schemeClr val="bg1"/>
                </a:solidFill>
                <a:ea typeface="ヒラギノ角ゴ Pro W3" charset="-128"/>
                <a:cs typeface="ヒラギノ角ゴ Pro W3" charset="-128"/>
              </a:rPr>
              <a:t>Nongaussian</a:t>
            </a:r>
            <a:r>
              <a:rPr lang="en-US" sz="2800" dirty="0" smtClean="0">
                <a:solidFill>
                  <a:schemeClr val="bg1"/>
                </a:solidFill>
                <a:ea typeface="ヒラギノ角ゴ Pro W3" charset="-128"/>
                <a:cs typeface="ヒラギノ角ゴ Pro W3" charset="-128"/>
              </a:rPr>
              <a:t> Filter (Rank Histogram Filter)</a:t>
            </a:r>
            <a:endParaRPr lang="en-US" sz="2800" dirty="0">
              <a:solidFill>
                <a:schemeClr val="bg1"/>
              </a:solidFill>
              <a:ea typeface="ヒラギノ角ゴ Pro W3" charset="-128"/>
              <a:cs typeface="ヒラギノ角ゴ Pro W3" charset="-12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9144000" cy="4876800"/>
          </a:xfrm>
          <a:prstGeom prst="rect">
            <a:avLst/>
          </a:prstGeom>
        </p:spPr>
      </p:pic>
    </p:spTree>
    <p:extLst>
      <p:ext uri="{BB962C8B-B14F-4D97-AF65-F5344CB8AC3E}">
        <p14:creationId xmlns:p14="http://schemas.microsoft.com/office/powerpoint/2010/main" val="9930417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a:t>
            </a:r>
            <a:endParaRPr lang="en-US" sz="2800" dirty="0">
              <a:solidFill>
                <a:schemeClr val="bg1"/>
              </a:solidFill>
              <a:ea typeface="ヒラギノ角ゴ Pro W3" charset="-128"/>
              <a:cs typeface="ヒラギノ角ゴ Pro W3" charset="-128"/>
            </a:endParaRPr>
          </a:p>
        </p:txBody>
      </p:sp>
      <p:sp>
        <p:nvSpPr>
          <p:cNvPr id="3" name="TextBox 2"/>
          <p:cNvSpPr txBox="1"/>
          <p:nvPr/>
        </p:nvSpPr>
        <p:spPr>
          <a:xfrm>
            <a:off x="304800" y="838200"/>
            <a:ext cx="8382000" cy="3416320"/>
          </a:xfrm>
          <a:prstGeom prst="rect">
            <a:avLst/>
          </a:prstGeom>
          <a:noFill/>
        </p:spPr>
        <p:txBody>
          <a:bodyPr wrap="square" rtlCol="0">
            <a:spAutoFit/>
          </a:bodyPr>
          <a:lstStyle/>
          <a:p>
            <a:pPr>
              <a:lnSpc>
                <a:spcPct val="150000"/>
              </a:lnSpc>
            </a:pPr>
            <a:r>
              <a:rPr lang="en-US" dirty="0" smtClean="0"/>
              <a:t>Relation between observation and state is nonlinear.</a:t>
            </a:r>
          </a:p>
          <a:p>
            <a:pPr>
              <a:lnSpc>
                <a:spcPct val="150000"/>
              </a:lnSpc>
            </a:pPr>
            <a:r>
              <a:rPr lang="en-US" dirty="0" smtClean="0"/>
              <a:t>Try using ’local’ subset of ensemble to compute regression.</a:t>
            </a:r>
          </a:p>
          <a:p>
            <a:pPr>
              <a:lnSpc>
                <a:spcPct val="150000"/>
              </a:lnSpc>
            </a:pPr>
            <a:r>
              <a:rPr lang="en-US" dirty="0" smtClean="0"/>
              <a:t>What kind of subset?</a:t>
            </a:r>
          </a:p>
          <a:p>
            <a:pPr>
              <a:lnSpc>
                <a:spcPct val="150000"/>
              </a:lnSpc>
            </a:pPr>
            <a:r>
              <a:rPr lang="en-US" dirty="0" smtClean="0"/>
              <a:t>Cluster that contains ensemble member being updated.</a:t>
            </a:r>
          </a:p>
          <a:p>
            <a:pPr lvl="1"/>
            <a:r>
              <a:rPr lang="en-US" dirty="0" smtClean="0"/>
              <a:t>Lots of ways to define clusters.</a:t>
            </a:r>
          </a:p>
          <a:p>
            <a:pPr lvl="1"/>
            <a:r>
              <a:rPr lang="en-US" dirty="0" smtClean="0"/>
              <a:t>Here, use naïve closest neighbors in (</a:t>
            </a:r>
            <a:r>
              <a:rPr lang="en-US" dirty="0" err="1" smtClean="0"/>
              <a:t>x,y</a:t>
            </a:r>
            <a:r>
              <a:rPr lang="en-US" dirty="0" smtClean="0"/>
              <a:t>) space.</a:t>
            </a:r>
          </a:p>
          <a:p>
            <a:pPr lvl="1"/>
            <a:r>
              <a:rPr lang="en-US" dirty="0" smtClean="0"/>
              <a:t>Vary number of nearest neighbors in subset.</a:t>
            </a:r>
          </a:p>
        </p:txBody>
      </p:sp>
    </p:spTree>
    <p:extLst>
      <p:ext uri="{BB962C8B-B14F-4D97-AF65-F5344CB8AC3E}">
        <p14:creationId xmlns:p14="http://schemas.microsoft.com/office/powerpoint/2010/main" val="474931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a:t>
            </a:r>
            <a:endParaRPr lang="en-US" sz="2800" dirty="0">
              <a:solidFill>
                <a:schemeClr val="bg1"/>
              </a:solidFill>
              <a:ea typeface="ヒラギノ角ゴ Pro W3" charset="-128"/>
              <a:cs typeface="ヒラギノ角ゴ Pro W3"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
        <p:nvSpPr>
          <p:cNvPr id="6" name="TextBox 5"/>
          <p:cNvSpPr txBox="1"/>
          <p:nvPr/>
        </p:nvSpPr>
        <p:spPr>
          <a:xfrm>
            <a:off x="5105400" y="1066800"/>
            <a:ext cx="3733800" cy="1569660"/>
          </a:xfrm>
          <a:prstGeom prst="rect">
            <a:avLst/>
          </a:prstGeom>
          <a:noFill/>
        </p:spPr>
        <p:txBody>
          <a:bodyPr wrap="square" rtlCol="0">
            <a:spAutoFit/>
          </a:bodyPr>
          <a:lstStyle/>
          <a:p>
            <a:r>
              <a:rPr lang="en-US" dirty="0" smtClean="0"/>
              <a:t>Local ensemble subset is nearest ½ . Regression approximates local slope of the relation.</a:t>
            </a:r>
            <a:endParaRPr lang="en-US" dirty="0"/>
          </a:p>
        </p:txBody>
      </p:sp>
    </p:spTree>
    <p:extLst>
      <p:ext uri="{BB962C8B-B14F-4D97-AF65-F5344CB8AC3E}">
        <p14:creationId xmlns:p14="http://schemas.microsoft.com/office/powerpoint/2010/main" val="561759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a:t>
            </a:r>
            <a:endParaRPr lang="en-US" sz="2800" dirty="0">
              <a:solidFill>
                <a:schemeClr val="bg1"/>
              </a:solidFill>
              <a:ea typeface="ヒラギノ角ゴ Pro W3" charset="-128"/>
              <a:cs typeface="ヒラギノ角ゴ Pro W3"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
        <p:nvSpPr>
          <p:cNvPr id="6" name="TextBox 5"/>
          <p:cNvSpPr txBox="1"/>
          <p:nvPr/>
        </p:nvSpPr>
        <p:spPr>
          <a:xfrm>
            <a:off x="5105400" y="1066800"/>
            <a:ext cx="3733800" cy="1569660"/>
          </a:xfrm>
          <a:prstGeom prst="rect">
            <a:avLst/>
          </a:prstGeom>
          <a:noFill/>
        </p:spPr>
        <p:txBody>
          <a:bodyPr wrap="square" rtlCol="0">
            <a:spAutoFit/>
          </a:bodyPr>
          <a:lstStyle/>
          <a:p>
            <a:r>
              <a:rPr lang="en-US" dirty="0" smtClean="0"/>
              <a:t>Local ensemble subset is nearest ½ . Regression approximates local slope of the relation.</a:t>
            </a:r>
            <a:endParaRPr lang="en-US" dirty="0"/>
          </a:p>
        </p:txBody>
      </p:sp>
      <p:sp>
        <p:nvSpPr>
          <p:cNvPr id="8" name="Freeform 7"/>
          <p:cNvSpPr/>
          <p:nvPr/>
        </p:nvSpPr>
        <p:spPr>
          <a:xfrm>
            <a:off x="1296955" y="2080727"/>
            <a:ext cx="1184988" cy="2509934"/>
          </a:xfrm>
          <a:custGeom>
            <a:avLst/>
            <a:gdLst>
              <a:gd name="connsiteX0" fmla="*/ 1063690 w 1184988"/>
              <a:gd name="connsiteY0" fmla="*/ 531844 h 2509934"/>
              <a:gd name="connsiteX1" fmla="*/ 1063690 w 1184988"/>
              <a:gd name="connsiteY1" fmla="*/ 531844 h 2509934"/>
              <a:gd name="connsiteX2" fmla="*/ 1129004 w 1184988"/>
              <a:gd name="connsiteY2" fmla="*/ 438538 h 2509934"/>
              <a:gd name="connsiteX3" fmla="*/ 1156996 w 1184988"/>
              <a:gd name="connsiteY3" fmla="*/ 354563 h 2509934"/>
              <a:gd name="connsiteX4" fmla="*/ 1175657 w 1184988"/>
              <a:gd name="connsiteY4" fmla="*/ 298579 h 2509934"/>
              <a:gd name="connsiteX5" fmla="*/ 1184988 w 1184988"/>
              <a:gd name="connsiteY5" fmla="*/ 261257 h 2509934"/>
              <a:gd name="connsiteX6" fmla="*/ 1156996 w 1184988"/>
              <a:gd name="connsiteY6" fmla="*/ 139959 h 2509934"/>
              <a:gd name="connsiteX7" fmla="*/ 1147665 w 1184988"/>
              <a:gd name="connsiteY7" fmla="*/ 111967 h 2509934"/>
              <a:gd name="connsiteX8" fmla="*/ 1138335 w 1184988"/>
              <a:gd name="connsiteY8" fmla="*/ 83975 h 2509934"/>
              <a:gd name="connsiteX9" fmla="*/ 1110343 w 1184988"/>
              <a:gd name="connsiteY9" fmla="*/ 55983 h 2509934"/>
              <a:gd name="connsiteX10" fmla="*/ 1054359 w 1184988"/>
              <a:gd name="connsiteY10" fmla="*/ 18661 h 2509934"/>
              <a:gd name="connsiteX11" fmla="*/ 998376 w 1184988"/>
              <a:gd name="connsiteY11" fmla="*/ 0 h 2509934"/>
              <a:gd name="connsiteX12" fmla="*/ 793102 w 1184988"/>
              <a:gd name="connsiteY12" fmla="*/ 18661 h 2509934"/>
              <a:gd name="connsiteX13" fmla="*/ 737118 w 1184988"/>
              <a:gd name="connsiteY13" fmla="*/ 37322 h 2509934"/>
              <a:gd name="connsiteX14" fmla="*/ 709127 w 1184988"/>
              <a:gd name="connsiteY14" fmla="*/ 55983 h 2509934"/>
              <a:gd name="connsiteX15" fmla="*/ 671804 w 1184988"/>
              <a:gd name="connsiteY15" fmla="*/ 93306 h 2509934"/>
              <a:gd name="connsiteX16" fmla="*/ 643812 w 1184988"/>
              <a:gd name="connsiteY16" fmla="*/ 102636 h 2509934"/>
              <a:gd name="connsiteX17" fmla="*/ 606490 w 1184988"/>
              <a:gd name="connsiteY17" fmla="*/ 149289 h 2509934"/>
              <a:gd name="connsiteX18" fmla="*/ 541176 w 1184988"/>
              <a:gd name="connsiteY18" fmla="*/ 223934 h 2509934"/>
              <a:gd name="connsiteX19" fmla="*/ 503853 w 1184988"/>
              <a:gd name="connsiteY19" fmla="*/ 279918 h 2509934"/>
              <a:gd name="connsiteX20" fmla="*/ 485192 w 1184988"/>
              <a:gd name="connsiteY20" fmla="*/ 307910 h 2509934"/>
              <a:gd name="connsiteX21" fmla="*/ 457200 w 1184988"/>
              <a:gd name="connsiteY21" fmla="*/ 391885 h 2509934"/>
              <a:gd name="connsiteX22" fmla="*/ 447869 w 1184988"/>
              <a:gd name="connsiteY22" fmla="*/ 419877 h 2509934"/>
              <a:gd name="connsiteX23" fmla="*/ 429208 w 1184988"/>
              <a:gd name="connsiteY23" fmla="*/ 494522 h 2509934"/>
              <a:gd name="connsiteX24" fmla="*/ 410547 w 1184988"/>
              <a:gd name="connsiteY24" fmla="*/ 587828 h 2509934"/>
              <a:gd name="connsiteX25" fmla="*/ 401216 w 1184988"/>
              <a:gd name="connsiteY25" fmla="*/ 615820 h 2509934"/>
              <a:gd name="connsiteX26" fmla="*/ 382555 w 1184988"/>
              <a:gd name="connsiteY26" fmla="*/ 643812 h 2509934"/>
              <a:gd name="connsiteX27" fmla="*/ 317241 w 1184988"/>
              <a:gd name="connsiteY27" fmla="*/ 839755 h 2509934"/>
              <a:gd name="connsiteX28" fmla="*/ 289249 w 1184988"/>
              <a:gd name="connsiteY28" fmla="*/ 923730 h 2509934"/>
              <a:gd name="connsiteX29" fmla="*/ 279918 w 1184988"/>
              <a:gd name="connsiteY29" fmla="*/ 951722 h 2509934"/>
              <a:gd name="connsiteX30" fmla="*/ 261257 w 1184988"/>
              <a:gd name="connsiteY30" fmla="*/ 979714 h 2509934"/>
              <a:gd name="connsiteX31" fmla="*/ 251927 w 1184988"/>
              <a:gd name="connsiteY31" fmla="*/ 1007706 h 2509934"/>
              <a:gd name="connsiteX32" fmla="*/ 233265 w 1184988"/>
              <a:gd name="connsiteY32" fmla="*/ 1082351 h 2509934"/>
              <a:gd name="connsiteX33" fmla="*/ 223935 w 1184988"/>
              <a:gd name="connsiteY33" fmla="*/ 1110342 h 2509934"/>
              <a:gd name="connsiteX34" fmla="*/ 205274 w 1184988"/>
              <a:gd name="connsiteY34" fmla="*/ 1184987 h 2509934"/>
              <a:gd name="connsiteX35" fmla="*/ 195943 w 1184988"/>
              <a:gd name="connsiteY35" fmla="*/ 1222310 h 2509934"/>
              <a:gd name="connsiteX36" fmla="*/ 167951 w 1184988"/>
              <a:gd name="connsiteY36" fmla="*/ 1306285 h 2509934"/>
              <a:gd name="connsiteX37" fmla="*/ 158621 w 1184988"/>
              <a:gd name="connsiteY37" fmla="*/ 1334277 h 2509934"/>
              <a:gd name="connsiteX38" fmla="*/ 149290 w 1184988"/>
              <a:gd name="connsiteY38" fmla="*/ 1371600 h 2509934"/>
              <a:gd name="connsiteX39" fmla="*/ 130629 w 1184988"/>
              <a:gd name="connsiteY39" fmla="*/ 1427583 h 2509934"/>
              <a:gd name="connsiteX40" fmla="*/ 111967 w 1184988"/>
              <a:gd name="connsiteY40" fmla="*/ 1483567 h 2509934"/>
              <a:gd name="connsiteX41" fmla="*/ 102637 w 1184988"/>
              <a:gd name="connsiteY41" fmla="*/ 1511559 h 2509934"/>
              <a:gd name="connsiteX42" fmla="*/ 93306 w 1184988"/>
              <a:gd name="connsiteY42" fmla="*/ 1548881 h 2509934"/>
              <a:gd name="connsiteX43" fmla="*/ 83976 w 1184988"/>
              <a:gd name="connsiteY43" fmla="*/ 1576873 h 2509934"/>
              <a:gd name="connsiteX44" fmla="*/ 65314 w 1184988"/>
              <a:gd name="connsiteY44" fmla="*/ 1679510 h 2509934"/>
              <a:gd name="connsiteX45" fmla="*/ 55984 w 1184988"/>
              <a:gd name="connsiteY45" fmla="*/ 1707502 h 2509934"/>
              <a:gd name="connsiteX46" fmla="*/ 46653 w 1184988"/>
              <a:gd name="connsiteY46" fmla="*/ 1772816 h 2509934"/>
              <a:gd name="connsiteX47" fmla="*/ 37323 w 1184988"/>
              <a:gd name="connsiteY47" fmla="*/ 1847461 h 2509934"/>
              <a:gd name="connsiteX48" fmla="*/ 27992 w 1184988"/>
              <a:gd name="connsiteY48" fmla="*/ 1903444 h 2509934"/>
              <a:gd name="connsiteX49" fmla="*/ 18661 w 1184988"/>
              <a:gd name="connsiteY49" fmla="*/ 1987420 h 2509934"/>
              <a:gd name="connsiteX50" fmla="*/ 9331 w 1184988"/>
              <a:gd name="connsiteY50" fmla="*/ 2043404 h 2509934"/>
              <a:gd name="connsiteX51" fmla="*/ 0 w 1184988"/>
              <a:gd name="connsiteY51" fmla="*/ 2127379 h 2509934"/>
              <a:gd name="connsiteX52" fmla="*/ 18661 w 1184988"/>
              <a:gd name="connsiteY52" fmla="*/ 2295330 h 2509934"/>
              <a:gd name="connsiteX53" fmla="*/ 37323 w 1184988"/>
              <a:gd name="connsiteY53" fmla="*/ 2351314 h 2509934"/>
              <a:gd name="connsiteX54" fmla="*/ 83976 w 1184988"/>
              <a:gd name="connsiteY54" fmla="*/ 2397967 h 2509934"/>
              <a:gd name="connsiteX55" fmla="*/ 111967 w 1184988"/>
              <a:gd name="connsiteY55" fmla="*/ 2416628 h 2509934"/>
              <a:gd name="connsiteX56" fmla="*/ 149290 w 1184988"/>
              <a:gd name="connsiteY56" fmla="*/ 2453951 h 2509934"/>
              <a:gd name="connsiteX57" fmla="*/ 214604 w 1184988"/>
              <a:gd name="connsiteY57" fmla="*/ 2472612 h 2509934"/>
              <a:gd name="connsiteX58" fmla="*/ 242596 w 1184988"/>
              <a:gd name="connsiteY58" fmla="*/ 2491273 h 2509934"/>
              <a:gd name="connsiteX59" fmla="*/ 382555 w 1184988"/>
              <a:gd name="connsiteY59" fmla="*/ 2509934 h 2509934"/>
              <a:gd name="connsiteX60" fmla="*/ 569167 w 1184988"/>
              <a:gd name="connsiteY60" fmla="*/ 2500604 h 2509934"/>
              <a:gd name="connsiteX61" fmla="*/ 653143 w 1184988"/>
              <a:gd name="connsiteY61" fmla="*/ 2453951 h 2509934"/>
              <a:gd name="connsiteX62" fmla="*/ 709127 w 1184988"/>
              <a:gd name="connsiteY62" fmla="*/ 2425959 h 2509934"/>
              <a:gd name="connsiteX63" fmla="*/ 737118 w 1184988"/>
              <a:gd name="connsiteY63" fmla="*/ 2407297 h 2509934"/>
              <a:gd name="connsiteX64" fmla="*/ 774441 w 1184988"/>
              <a:gd name="connsiteY64" fmla="*/ 2360644 h 2509934"/>
              <a:gd name="connsiteX65" fmla="*/ 802433 w 1184988"/>
              <a:gd name="connsiteY65" fmla="*/ 2332653 h 2509934"/>
              <a:gd name="connsiteX66" fmla="*/ 821094 w 1184988"/>
              <a:gd name="connsiteY66" fmla="*/ 2295330 h 2509934"/>
              <a:gd name="connsiteX67" fmla="*/ 839755 w 1184988"/>
              <a:gd name="connsiteY67" fmla="*/ 2267338 h 2509934"/>
              <a:gd name="connsiteX68" fmla="*/ 858416 w 1184988"/>
              <a:gd name="connsiteY68" fmla="*/ 2211355 h 2509934"/>
              <a:gd name="connsiteX69" fmla="*/ 877078 w 1184988"/>
              <a:gd name="connsiteY69" fmla="*/ 2174032 h 2509934"/>
              <a:gd name="connsiteX70" fmla="*/ 886408 w 1184988"/>
              <a:gd name="connsiteY70" fmla="*/ 2146040 h 2509934"/>
              <a:gd name="connsiteX71" fmla="*/ 905069 w 1184988"/>
              <a:gd name="connsiteY71" fmla="*/ 2118049 h 2509934"/>
              <a:gd name="connsiteX72" fmla="*/ 933061 w 1184988"/>
              <a:gd name="connsiteY72" fmla="*/ 2034073 h 2509934"/>
              <a:gd name="connsiteX73" fmla="*/ 942392 w 1184988"/>
              <a:gd name="connsiteY73" fmla="*/ 2006081 h 2509934"/>
              <a:gd name="connsiteX74" fmla="*/ 961053 w 1184988"/>
              <a:gd name="connsiteY74" fmla="*/ 1968759 h 2509934"/>
              <a:gd name="connsiteX75" fmla="*/ 970384 w 1184988"/>
              <a:gd name="connsiteY75" fmla="*/ 1931436 h 2509934"/>
              <a:gd name="connsiteX76" fmla="*/ 979714 w 1184988"/>
              <a:gd name="connsiteY76" fmla="*/ 1903444 h 2509934"/>
              <a:gd name="connsiteX77" fmla="*/ 989045 w 1184988"/>
              <a:gd name="connsiteY77" fmla="*/ 1866122 h 2509934"/>
              <a:gd name="connsiteX78" fmla="*/ 998376 w 1184988"/>
              <a:gd name="connsiteY78" fmla="*/ 1838130 h 2509934"/>
              <a:gd name="connsiteX79" fmla="*/ 1007706 w 1184988"/>
              <a:gd name="connsiteY79" fmla="*/ 1791477 h 2509934"/>
              <a:gd name="connsiteX80" fmla="*/ 1026367 w 1184988"/>
              <a:gd name="connsiteY80" fmla="*/ 1716832 h 2509934"/>
              <a:gd name="connsiteX81" fmla="*/ 1035698 w 1184988"/>
              <a:gd name="connsiteY81" fmla="*/ 1623526 h 2509934"/>
              <a:gd name="connsiteX82" fmla="*/ 1045029 w 1184988"/>
              <a:gd name="connsiteY82" fmla="*/ 1548881 h 2509934"/>
              <a:gd name="connsiteX83" fmla="*/ 1054359 w 1184988"/>
              <a:gd name="connsiteY83" fmla="*/ 1492897 h 2509934"/>
              <a:gd name="connsiteX84" fmla="*/ 1063690 w 1184988"/>
              <a:gd name="connsiteY84" fmla="*/ 1408922 h 2509934"/>
              <a:gd name="connsiteX85" fmla="*/ 1073021 w 1184988"/>
              <a:gd name="connsiteY85" fmla="*/ 1343608 h 2509934"/>
              <a:gd name="connsiteX86" fmla="*/ 1091682 w 1184988"/>
              <a:gd name="connsiteY86" fmla="*/ 1184987 h 2509934"/>
              <a:gd name="connsiteX87" fmla="*/ 1091682 w 1184988"/>
              <a:gd name="connsiteY87" fmla="*/ 895738 h 2509934"/>
              <a:gd name="connsiteX88" fmla="*/ 1073021 w 1184988"/>
              <a:gd name="connsiteY88" fmla="*/ 709126 h 2509934"/>
              <a:gd name="connsiteX89" fmla="*/ 1063690 w 1184988"/>
              <a:gd name="connsiteY89" fmla="*/ 531844 h 25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988" h="2509934">
                <a:moveTo>
                  <a:pt x="1063690" y="531844"/>
                </a:moveTo>
                <a:lnTo>
                  <a:pt x="1063690" y="531844"/>
                </a:lnTo>
                <a:cubicBezTo>
                  <a:pt x="1085461" y="500742"/>
                  <a:pt x="1116998" y="474555"/>
                  <a:pt x="1129004" y="438538"/>
                </a:cubicBezTo>
                <a:lnTo>
                  <a:pt x="1156996" y="354563"/>
                </a:lnTo>
                <a:lnTo>
                  <a:pt x="1175657" y="298579"/>
                </a:lnTo>
                <a:lnTo>
                  <a:pt x="1184988" y="261257"/>
                </a:lnTo>
                <a:cubicBezTo>
                  <a:pt x="1172875" y="176471"/>
                  <a:pt x="1182611" y="216805"/>
                  <a:pt x="1156996" y="139959"/>
                </a:cubicBezTo>
                <a:lnTo>
                  <a:pt x="1147665" y="111967"/>
                </a:lnTo>
                <a:cubicBezTo>
                  <a:pt x="1144555" y="102636"/>
                  <a:pt x="1145290" y="90930"/>
                  <a:pt x="1138335" y="83975"/>
                </a:cubicBezTo>
                <a:cubicBezTo>
                  <a:pt x="1129004" y="74644"/>
                  <a:pt x="1120759" y="64084"/>
                  <a:pt x="1110343" y="55983"/>
                </a:cubicBezTo>
                <a:cubicBezTo>
                  <a:pt x="1092639" y="42214"/>
                  <a:pt x="1075636" y="25753"/>
                  <a:pt x="1054359" y="18661"/>
                </a:cubicBezTo>
                <a:lnTo>
                  <a:pt x="998376" y="0"/>
                </a:lnTo>
                <a:cubicBezTo>
                  <a:pt x="935859" y="3677"/>
                  <a:pt x="858175" y="914"/>
                  <a:pt x="793102" y="18661"/>
                </a:cubicBezTo>
                <a:cubicBezTo>
                  <a:pt x="774124" y="23837"/>
                  <a:pt x="753485" y="26411"/>
                  <a:pt x="737118" y="37322"/>
                </a:cubicBezTo>
                <a:cubicBezTo>
                  <a:pt x="727788" y="43542"/>
                  <a:pt x="717641" y="48685"/>
                  <a:pt x="709127" y="55983"/>
                </a:cubicBezTo>
                <a:cubicBezTo>
                  <a:pt x="695769" y="67433"/>
                  <a:pt x="688495" y="87743"/>
                  <a:pt x="671804" y="93306"/>
                </a:cubicBezTo>
                <a:lnTo>
                  <a:pt x="643812" y="102636"/>
                </a:lnTo>
                <a:cubicBezTo>
                  <a:pt x="622802" y="165672"/>
                  <a:pt x="651940" y="97346"/>
                  <a:pt x="606490" y="149289"/>
                </a:cubicBezTo>
                <a:cubicBezTo>
                  <a:pt x="530288" y="236376"/>
                  <a:pt x="604157" y="181946"/>
                  <a:pt x="541176" y="223934"/>
                </a:cubicBezTo>
                <a:lnTo>
                  <a:pt x="503853" y="279918"/>
                </a:lnTo>
                <a:cubicBezTo>
                  <a:pt x="497633" y="289249"/>
                  <a:pt x="488738" y="297271"/>
                  <a:pt x="485192" y="307910"/>
                </a:cubicBezTo>
                <a:lnTo>
                  <a:pt x="457200" y="391885"/>
                </a:lnTo>
                <a:cubicBezTo>
                  <a:pt x="454090" y="401216"/>
                  <a:pt x="449798" y="410233"/>
                  <a:pt x="447869" y="419877"/>
                </a:cubicBezTo>
                <a:cubicBezTo>
                  <a:pt x="436610" y="476174"/>
                  <a:pt x="443554" y="451485"/>
                  <a:pt x="429208" y="494522"/>
                </a:cubicBezTo>
                <a:cubicBezTo>
                  <a:pt x="421876" y="538519"/>
                  <a:pt x="421684" y="548851"/>
                  <a:pt x="410547" y="587828"/>
                </a:cubicBezTo>
                <a:cubicBezTo>
                  <a:pt x="407845" y="597285"/>
                  <a:pt x="405615" y="607023"/>
                  <a:pt x="401216" y="615820"/>
                </a:cubicBezTo>
                <a:cubicBezTo>
                  <a:pt x="396201" y="625850"/>
                  <a:pt x="388775" y="634481"/>
                  <a:pt x="382555" y="643812"/>
                </a:cubicBezTo>
                <a:lnTo>
                  <a:pt x="317241" y="839755"/>
                </a:lnTo>
                <a:lnTo>
                  <a:pt x="289249" y="923730"/>
                </a:lnTo>
                <a:cubicBezTo>
                  <a:pt x="286139" y="933061"/>
                  <a:pt x="285374" y="943538"/>
                  <a:pt x="279918" y="951722"/>
                </a:cubicBezTo>
                <a:lnTo>
                  <a:pt x="261257" y="979714"/>
                </a:lnTo>
                <a:cubicBezTo>
                  <a:pt x="258147" y="989045"/>
                  <a:pt x="254515" y="998217"/>
                  <a:pt x="251927" y="1007706"/>
                </a:cubicBezTo>
                <a:cubicBezTo>
                  <a:pt x="245179" y="1032450"/>
                  <a:pt x="241375" y="1058020"/>
                  <a:pt x="233265" y="1082351"/>
                </a:cubicBezTo>
                <a:cubicBezTo>
                  <a:pt x="230155" y="1091681"/>
                  <a:pt x="226523" y="1100854"/>
                  <a:pt x="223935" y="1110342"/>
                </a:cubicBezTo>
                <a:cubicBezTo>
                  <a:pt x="217187" y="1135086"/>
                  <a:pt x="211494" y="1160105"/>
                  <a:pt x="205274" y="1184987"/>
                </a:cubicBezTo>
                <a:cubicBezTo>
                  <a:pt x="202164" y="1197428"/>
                  <a:pt x="199998" y="1210144"/>
                  <a:pt x="195943" y="1222310"/>
                </a:cubicBezTo>
                <a:lnTo>
                  <a:pt x="167951" y="1306285"/>
                </a:lnTo>
                <a:cubicBezTo>
                  <a:pt x="164841" y="1315616"/>
                  <a:pt x="161006" y="1324735"/>
                  <a:pt x="158621" y="1334277"/>
                </a:cubicBezTo>
                <a:cubicBezTo>
                  <a:pt x="155511" y="1346718"/>
                  <a:pt x="152975" y="1359317"/>
                  <a:pt x="149290" y="1371600"/>
                </a:cubicBezTo>
                <a:cubicBezTo>
                  <a:pt x="143638" y="1390441"/>
                  <a:pt x="136849" y="1408922"/>
                  <a:pt x="130629" y="1427583"/>
                </a:cubicBezTo>
                <a:lnTo>
                  <a:pt x="111967" y="1483567"/>
                </a:lnTo>
                <a:cubicBezTo>
                  <a:pt x="108857" y="1492898"/>
                  <a:pt x="105023" y="1502017"/>
                  <a:pt x="102637" y="1511559"/>
                </a:cubicBezTo>
                <a:cubicBezTo>
                  <a:pt x="99527" y="1524000"/>
                  <a:pt x="96829" y="1536551"/>
                  <a:pt x="93306" y="1548881"/>
                </a:cubicBezTo>
                <a:cubicBezTo>
                  <a:pt x="90604" y="1558338"/>
                  <a:pt x="86361" y="1567331"/>
                  <a:pt x="83976" y="1576873"/>
                </a:cubicBezTo>
                <a:cubicBezTo>
                  <a:pt x="66994" y="1644802"/>
                  <a:pt x="81953" y="1604633"/>
                  <a:pt x="65314" y="1679510"/>
                </a:cubicBezTo>
                <a:cubicBezTo>
                  <a:pt x="63180" y="1689111"/>
                  <a:pt x="59094" y="1698171"/>
                  <a:pt x="55984" y="1707502"/>
                </a:cubicBezTo>
                <a:cubicBezTo>
                  <a:pt x="52874" y="1729273"/>
                  <a:pt x="49560" y="1751017"/>
                  <a:pt x="46653" y="1772816"/>
                </a:cubicBezTo>
                <a:cubicBezTo>
                  <a:pt x="43339" y="1797671"/>
                  <a:pt x="40869" y="1822638"/>
                  <a:pt x="37323" y="1847461"/>
                </a:cubicBezTo>
                <a:cubicBezTo>
                  <a:pt x="34648" y="1866189"/>
                  <a:pt x="30492" y="1884692"/>
                  <a:pt x="27992" y="1903444"/>
                </a:cubicBezTo>
                <a:cubicBezTo>
                  <a:pt x="24270" y="1931361"/>
                  <a:pt x="22383" y="1959503"/>
                  <a:pt x="18661" y="1987420"/>
                </a:cubicBezTo>
                <a:cubicBezTo>
                  <a:pt x="16161" y="2006173"/>
                  <a:pt x="11831" y="2024651"/>
                  <a:pt x="9331" y="2043404"/>
                </a:cubicBezTo>
                <a:cubicBezTo>
                  <a:pt x="5609" y="2071321"/>
                  <a:pt x="3110" y="2099387"/>
                  <a:pt x="0" y="2127379"/>
                </a:cubicBezTo>
                <a:cubicBezTo>
                  <a:pt x="6005" y="2211450"/>
                  <a:pt x="-11" y="2233091"/>
                  <a:pt x="18661" y="2295330"/>
                </a:cubicBezTo>
                <a:cubicBezTo>
                  <a:pt x="24313" y="2314171"/>
                  <a:pt x="23414" y="2337405"/>
                  <a:pt x="37323" y="2351314"/>
                </a:cubicBezTo>
                <a:cubicBezTo>
                  <a:pt x="52874" y="2366865"/>
                  <a:pt x="65677" y="2385768"/>
                  <a:pt x="83976" y="2397967"/>
                </a:cubicBezTo>
                <a:cubicBezTo>
                  <a:pt x="93306" y="2404187"/>
                  <a:pt x="103453" y="2409330"/>
                  <a:pt x="111967" y="2416628"/>
                </a:cubicBezTo>
                <a:cubicBezTo>
                  <a:pt x="125325" y="2428078"/>
                  <a:pt x="132221" y="2449684"/>
                  <a:pt x="149290" y="2453951"/>
                </a:cubicBezTo>
                <a:cubicBezTo>
                  <a:pt x="161253" y="2456942"/>
                  <a:pt x="201215" y="2465917"/>
                  <a:pt x="214604" y="2472612"/>
                </a:cubicBezTo>
                <a:cubicBezTo>
                  <a:pt x="224634" y="2477627"/>
                  <a:pt x="232289" y="2486856"/>
                  <a:pt x="242596" y="2491273"/>
                </a:cubicBezTo>
                <a:cubicBezTo>
                  <a:pt x="275886" y="2505540"/>
                  <a:pt x="367231" y="2508541"/>
                  <a:pt x="382555" y="2509934"/>
                </a:cubicBezTo>
                <a:cubicBezTo>
                  <a:pt x="444759" y="2506824"/>
                  <a:pt x="507119" y="2505999"/>
                  <a:pt x="569167" y="2500604"/>
                </a:cubicBezTo>
                <a:cubicBezTo>
                  <a:pt x="597495" y="2498141"/>
                  <a:pt x="636728" y="2464895"/>
                  <a:pt x="653143" y="2453951"/>
                </a:cubicBezTo>
                <a:cubicBezTo>
                  <a:pt x="689321" y="2429832"/>
                  <a:pt x="670494" y="2438836"/>
                  <a:pt x="709127" y="2425959"/>
                </a:cubicBezTo>
                <a:cubicBezTo>
                  <a:pt x="718457" y="2419738"/>
                  <a:pt x="728361" y="2414302"/>
                  <a:pt x="737118" y="2407297"/>
                </a:cubicBezTo>
                <a:cubicBezTo>
                  <a:pt x="764270" y="2385575"/>
                  <a:pt x="750185" y="2389750"/>
                  <a:pt x="774441" y="2360644"/>
                </a:cubicBezTo>
                <a:cubicBezTo>
                  <a:pt x="782888" y="2350507"/>
                  <a:pt x="793102" y="2341983"/>
                  <a:pt x="802433" y="2332653"/>
                </a:cubicBezTo>
                <a:cubicBezTo>
                  <a:pt x="808653" y="2320212"/>
                  <a:pt x="814193" y="2307407"/>
                  <a:pt x="821094" y="2295330"/>
                </a:cubicBezTo>
                <a:cubicBezTo>
                  <a:pt x="826658" y="2285593"/>
                  <a:pt x="835201" y="2277585"/>
                  <a:pt x="839755" y="2267338"/>
                </a:cubicBezTo>
                <a:cubicBezTo>
                  <a:pt x="847744" y="2249363"/>
                  <a:pt x="849619" y="2228949"/>
                  <a:pt x="858416" y="2211355"/>
                </a:cubicBezTo>
                <a:cubicBezTo>
                  <a:pt x="864637" y="2198914"/>
                  <a:pt x="871599" y="2186817"/>
                  <a:pt x="877078" y="2174032"/>
                </a:cubicBezTo>
                <a:cubicBezTo>
                  <a:pt x="880952" y="2164992"/>
                  <a:pt x="882010" y="2154837"/>
                  <a:pt x="886408" y="2146040"/>
                </a:cubicBezTo>
                <a:cubicBezTo>
                  <a:pt x="891423" y="2136010"/>
                  <a:pt x="900515" y="2128296"/>
                  <a:pt x="905069" y="2118049"/>
                </a:cubicBezTo>
                <a:cubicBezTo>
                  <a:pt x="905080" y="2118024"/>
                  <a:pt x="928391" y="2048082"/>
                  <a:pt x="933061" y="2034073"/>
                </a:cubicBezTo>
                <a:cubicBezTo>
                  <a:pt x="936171" y="2024742"/>
                  <a:pt x="937993" y="2014878"/>
                  <a:pt x="942392" y="2006081"/>
                </a:cubicBezTo>
                <a:cubicBezTo>
                  <a:pt x="948612" y="1993640"/>
                  <a:pt x="956169" y="1981782"/>
                  <a:pt x="961053" y="1968759"/>
                </a:cubicBezTo>
                <a:cubicBezTo>
                  <a:pt x="965556" y="1956752"/>
                  <a:pt x="966861" y="1943767"/>
                  <a:pt x="970384" y="1931436"/>
                </a:cubicBezTo>
                <a:cubicBezTo>
                  <a:pt x="973086" y="1921979"/>
                  <a:pt x="977012" y="1912901"/>
                  <a:pt x="979714" y="1903444"/>
                </a:cubicBezTo>
                <a:cubicBezTo>
                  <a:pt x="983237" y="1891114"/>
                  <a:pt x="985522" y="1878452"/>
                  <a:pt x="989045" y="1866122"/>
                </a:cubicBezTo>
                <a:cubicBezTo>
                  <a:pt x="991747" y="1856665"/>
                  <a:pt x="995991" y="1847672"/>
                  <a:pt x="998376" y="1838130"/>
                </a:cubicBezTo>
                <a:cubicBezTo>
                  <a:pt x="1002222" y="1822745"/>
                  <a:pt x="1003860" y="1806862"/>
                  <a:pt x="1007706" y="1791477"/>
                </a:cubicBezTo>
                <a:cubicBezTo>
                  <a:pt x="1021165" y="1737641"/>
                  <a:pt x="1016539" y="1790542"/>
                  <a:pt x="1026367" y="1716832"/>
                </a:cubicBezTo>
                <a:cubicBezTo>
                  <a:pt x="1030498" y="1685849"/>
                  <a:pt x="1032246" y="1654592"/>
                  <a:pt x="1035698" y="1623526"/>
                </a:cubicBezTo>
                <a:cubicBezTo>
                  <a:pt x="1038467" y="1598604"/>
                  <a:pt x="1041483" y="1573704"/>
                  <a:pt x="1045029" y="1548881"/>
                </a:cubicBezTo>
                <a:cubicBezTo>
                  <a:pt x="1047704" y="1530152"/>
                  <a:pt x="1051859" y="1511650"/>
                  <a:pt x="1054359" y="1492897"/>
                </a:cubicBezTo>
                <a:cubicBezTo>
                  <a:pt x="1058081" y="1464980"/>
                  <a:pt x="1060197" y="1436868"/>
                  <a:pt x="1063690" y="1408922"/>
                </a:cubicBezTo>
                <a:cubicBezTo>
                  <a:pt x="1066418" y="1387099"/>
                  <a:pt x="1070719" y="1365480"/>
                  <a:pt x="1073021" y="1343608"/>
                </a:cubicBezTo>
                <a:cubicBezTo>
                  <a:pt x="1089584" y="1186256"/>
                  <a:pt x="1072501" y="1280890"/>
                  <a:pt x="1091682" y="1184987"/>
                </a:cubicBezTo>
                <a:cubicBezTo>
                  <a:pt x="1104210" y="1034646"/>
                  <a:pt x="1105692" y="1077875"/>
                  <a:pt x="1091682" y="895738"/>
                </a:cubicBezTo>
                <a:cubicBezTo>
                  <a:pt x="1086888" y="833408"/>
                  <a:pt x="1073021" y="771640"/>
                  <a:pt x="1073021" y="709126"/>
                </a:cubicBezTo>
                <a:lnTo>
                  <a:pt x="1063690" y="531844"/>
                </a:lnTo>
                <a:close/>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48000" y="3200400"/>
            <a:ext cx="4343400" cy="1200329"/>
          </a:xfrm>
          <a:prstGeom prst="rect">
            <a:avLst/>
          </a:prstGeom>
          <a:noFill/>
        </p:spPr>
        <p:txBody>
          <a:bodyPr wrap="square" rtlCol="0">
            <a:spAutoFit/>
          </a:bodyPr>
          <a:lstStyle/>
          <a:p>
            <a:r>
              <a:rPr lang="en-US" dirty="0" smtClean="0"/>
              <a:t>Highlighted red increment uses least squares fit </a:t>
            </a:r>
            <a:r>
              <a:rPr lang="en-US" smtClean="0"/>
              <a:t>to ensemble members in region.</a:t>
            </a:r>
            <a:endParaRPr lang="en-US"/>
          </a:p>
        </p:txBody>
      </p:sp>
      <p:cxnSp>
        <p:nvCxnSpPr>
          <p:cNvPr id="12" name="Straight Arrow Connector 11"/>
          <p:cNvCxnSpPr/>
          <p:nvPr/>
        </p:nvCxnSpPr>
        <p:spPr>
          <a:xfrm flipH="1" flipV="1">
            <a:off x="2438400" y="3505200"/>
            <a:ext cx="609600" cy="1524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56964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a:t>
            </a:r>
            <a:endParaRPr lang="en-US" sz="2800" dirty="0">
              <a:solidFill>
                <a:schemeClr val="bg1"/>
              </a:solidFill>
              <a:ea typeface="ヒラギノ角ゴ Pro W3" charset="-128"/>
              <a:cs typeface="ヒラギノ角ゴ Pro W3"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
        <p:nvSpPr>
          <p:cNvPr id="6" name="TextBox 5"/>
          <p:cNvSpPr txBox="1"/>
          <p:nvPr/>
        </p:nvSpPr>
        <p:spPr>
          <a:xfrm>
            <a:off x="5105400" y="1066800"/>
            <a:ext cx="3733800" cy="1200329"/>
          </a:xfrm>
          <a:prstGeom prst="rect">
            <a:avLst/>
          </a:prstGeom>
          <a:noFill/>
        </p:spPr>
        <p:txBody>
          <a:bodyPr wrap="square" rtlCol="0">
            <a:spAutoFit/>
          </a:bodyPr>
          <a:lstStyle/>
          <a:p>
            <a:r>
              <a:rPr lang="en-US" dirty="0" smtClean="0"/>
              <a:t>Slope more accurate locally, but a disaster globally.</a:t>
            </a:r>
            <a:endParaRPr lang="en-US" dirty="0"/>
          </a:p>
        </p:txBody>
      </p:sp>
      <p:sp>
        <p:nvSpPr>
          <p:cNvPr id="8" name="Freeform 7"/>
          <p:cNvSpPr/>
          <p:nvPr/>
        </p:nvSpPr>
        <p:spPr>
          <a:xfrm>
            <a:off x="1296955" y="2080727"/>
            <a:ext cx="1184988" cy="2509934"/>
          </a:xfrm>
          <a:custGeom>
            <a:avLst/>
            <a:gdLst>
              <a:gd name="connsiteX0" fmla="*/ 1063690 w 1184988"/>
              <a:gd name="connsiteY0" fmla="*/ 531844 h 2509934"/>
              <a:gd name="connsiteX1" fmla="*/ 1063690 w 1184988"/>
              <a:gd name="connsiteY1" fmla="*/ 531844 h 2509934"/>
              <a:gd name="connsiteX2" fmla="*/ 1129004 w 1184988"/>
              <a:gd name="connsiteY2" fmla="*/ 438538 h 2509934"/>
              <a:gd name="connsiteX3" fmla="*/ 1156996 w 1184988"/>
              <a:gd name="connsiteY3" fmla="*/ 354563 h 2509934"/>
              <a:gd name="connsiteX4" fmla="*/ 1175657 w 1184988"/>
              <a:gd name="connsiteY4" fmla="*/ 298579 h 2509934"/>
              <a:gd name="connsiteX5" fmla="*/ 1184988 w 1184988"/>
              <a:gd name="connsiteY5" fmla="*/ 261257 h 2509934"/>
              <a:gd name="connsiteX6" fmla="*/ 1156996 w 1184988"/>
              <a:gd name="connsiteY6" fmla="*/ 139959 h 2509934"/>
              <a:gd name="connsiteX7" fmla="*/ 1147665 w 1184988"/>
              <a:gd name="connsiteY7" fmla="*/ 111967 h 2509934"/>
              <a:gd name="connsiteX8" fmla="*/ 1138335 w 1184988"/>
              <a:gd name="connsiteY8" fmla="*/ 83975 h 2509934"/>
              <a:gd name="connsiteX9" fmla="*/ 1110343 w 1184988"/>
              <a:gd name="connsiteY9" fmla="*/ 55983 h 2509934"/>
              <a:gd name="connsiteX10" fmla="*/ 1054359 w 1184988"/>
              <a:gd name="connsiteY10" fmla="*/ 18661 h 2509934"/>
              <a:gd name="connsiteX11" fmla="*/ 998376 w 1184988"/>
              <a:gd name="connsiteY11" fmla="*/ 0 h 2509934"/>
              <a:gd name="connsiteX12" fmla="*/ 793102 w 1184988"/>
              <a:gd name="connsiteY12" fmla="*/ 18661 h 2509934"/>
              <a:gd name="connsiteX13" fmla="*/ 737118 w 1184988"/>
              <a:gd name="connsiteY13" fmla="*/ 37322 h 2509934"/>
              <a:gd name="connsiteX14" fmla="*/ 709127 w 1184988"/>
              <a:gd name="connsiteY14" fmla="*/ 55983 h 2509934"/>
              <a:gd name="connsiteX15" fmla="*/ 671804 w 1184988"/>
              <a:gd name="connsiteY15" fmla="*/ 93306 h 2509934"/>
              <a:gd name="connsiteX16" fmla="*/ 643812 w 1184988"/>
              <a:gd name="connsiteY16" fmla="*/ 102636 h 2509934"/>
              <a:gd name="connsiteX17" fmla="*/ 606490 w 1184988"/>
              <a:gd name="connsiteY17" fmla="*/ 149289 h 2509934"/>
              <a:gd name="connsiteX18" fmla="*/ 541176 w 1184988"/>
              <a:gd name="connsiteY18" fmla="*/ 223934 h 2509934"/>
              <a:gd name="connsiteX19" fmla="*/ 503853 w 1184988"/>
              <a:gd name="connsiteY19" fmla="*/ 279918 h 2509934"/>
              <a:gd name="connsiteX20" fmla="*/ 485192 w 1184988"/>
              <a:gd name="connsiteY20" fmla="*/ 307910 h 2509934"/>
              <a:gd name="connsiteX21" fmla="*/ 457200 w 1184988"/>
              <a:gd name="connsiteY21" fmla="*/ 391885 h 2509934"/>
              <a:gd name="connsiteX22" fmla="*/ 447869 w 1184988"/>
              <a:gd name="connsiteY22" fmla="*/ 419877 h 2509934"/>
              <a:gd name="connsiteX23" fmla="*/ 429208 w 1184988"/>
              <a:gd name="connsiteY23" fmla="*/ 494522 h 2509934"/>
              <a:gd name="connsiteX24" fmla="*/ 410547 w 1184988"/>
              <a:gd name="connsiteY24" fmla="*/ 587828 h 2509934"/>
              <a:gd name="connsiteX25" fmla="*/ 401216 w 1184988"/>
              <a:gd name="connsiteY25" fmla="*/ 615820 h 2509934"/>
              <a:gd name="connsiteX26" fmla="*/ 382555 w 1184988"/>
              <a:gd name="connsiteY26" fmla="*/ 643812 h 2509934"/>
              <a:gd name="connsiteX27" fmla="*/ 317241 w 1184988"/>
              <a:gd name="connsiteY27" fmla="*/ 839755 h 2509934"/>
              <a:gd name="connsiteX28" fmla="*/ 289249 w 1184988"/>
              <a:gd name="connsiteY28" fmla="*/ 923730 h 2509934"/>
              <a:gd name="connsiteX29" fmla="*/ 279918 w 1184988"/>
              <a:gd name="connsiteY29" fmla="*/ 951722 h 2509934"/>
              <a:gd name="connsiteX30" fmla="*/ 261257 w 1184988"/>
              <a:gd name="connsiteY30" fmla="*/ 979714 h 2509934"/>
              <a:gd name="connsiteX31" fmla="*/ 251927 w 1184988"/>
              <a:gd name="connsiteY31" fmla="*/ 1007706 h 2509934"/>
              <a:gd name="connsiteX32" fmla="*/ 233265 w 1184988"/>
              <a:gd name="connsiteY32" fmla="*/ 1082351 h 2509934"/>
              <a:gd name="connsiteX33" fmla="*/ 223935 w 1184988"/>
              <a:gd name="connsiteY33" fmla="*/ 1110342 h 2509934"/>
              <a:gd name="connsiteX34" fmla="*/ 205274 w 1184988"/>
              <a:gd name="connsiteY34" fmla="*/ 1184987 h 2509934"/>
              <a:gd name="connsiteX35" fmla="*/ 195943 w 1184988"/>
              <a:gd name="connsiteY35" fmla="*/ 1222310 h 2509934"/>
              <a:gd name="connsiteX36" fmla="*/ 167951 w 1184988"/>
              <a:gd name="connsiteY36" fmla="*/ 1306285 h 2509934"/>
              <a:gd name="connsiteX37" fmla="*/ 158621 w 1184988"/>
              <a:gd name="connsiteY37" fmla="*/ 1334277 h 2509934"/>
              <a:gd name="connsiteX38" fmla="*/ 149290 w 1184988"/>
              <a:gd name="connsiteY38" fmla="*/ 1371600 h 2509934"/>
              <a:gd name="connsiteX39" fmla="*/ 130629 w 1184988"/>
              <a:gd name="connsiteY39" fmla="*/ 1427583 h 2509934"/>
              <a:gd name="connsiteX40" fmla="*/ 111967 w 1184988"/>
              <a:gd name="connsiteY40" fmla="*/ 1483567 h 2509934"/>
              <a:gd name="connsiteX41" fmla="*/ 102637 w 1184988"/>
              <a:gd name="connsiteY41" fmla="*/ 1511559 h 2509934"/>
              <a:gd name="connsiteX42" fmla="*/ 93306 w 1184988"/>
              <a:gd name="connsiteY42" fmla="*/ 1548881 h 2509934"/>
              <a:gd name="connsiteX43" fmla="*/ 83976 w 1184988"/>
              <a:gd name="connsiteY43" fmla="*/ 1576873 h 2509934"/>
              <a:gd name="connsiteX44" fmla="*/ 65314 w 1184988"/>
              <a:gd name="connsiteY44" fmla="*/ 1679510 h 2509934"/>
              <a:gd name="connsiteX45" fmla="*/ 55984 w 1184988"/>
              <a:gd name="connsiteY45" fmla="*/ 1707502 h 2509934"/>
              <a:gd name="connsiteX46" fmla="*/ 46653 w 1184988"/>
              <a:gd name="connsiteY46" fmla="*/ 1772816 h 2509934"/>
              <a:gd name="connsiteX47" fmla="*/ 37323 w 1184988"/>
              <a:gd name="connsiteY47" fmla="*/ 1847461 h 2509934"/>
              <a:gd name="connsiteX48" fmla="*/ 27992 w 1184988"/>
              <a:gd name="connsiteY48" fmla="*/ 1903444 h 2509934"/>
              <a:gd name="connsiteX49" fmla="*/ 18661 w 1184988"/>
              <a:gd name="connsiteY49" fmla="*/ 1987420 h 2509934"/>
              <a:gd name="connsiteX50" fmla="*/ 9331 w 1184988"/>
              <a:gd name="connsiteY50" fmla="*/ 2043404 h 2509934"/>
              <a:gd name="connsiteX51" fmla="*/ 0 w 1184988"/>
              <a:gd name="connsiteY51" fmla="*/ 2127379 h 2509934"/>
              <a:gd name="connsiteX52" fmla="*/ 18661 w 1184988"/>
              <a:gd name="connsiteY52" fmla="*/ 2295330 h 2509934"/>
              <a:gd name="connsiteX53" fmla="*/ 37323 w 1184988"/>
              <a:gd name="connsiteY53" fmla="*/ 2351314 h 2509934"/>
              <a:gd name="connsiteX54" fmla="*/ 83976 w 1184988"/>
              <a:gd name="connsiteY54" fmla="*/ 2397967 h 2509934"/>
              <a:gd name="connsiteX55" fmla="*/ 111967 w 1184988"/>
              <a:gd name="connsiteY55" fmla="*/ 2416628 h 2509934"/>
              <a:gd name="connsiteX56" fmla="*/ 149290 w 1184988"/>
              <a:gd name="connsiteY56" fmla="*/ 2453951 h 2509934"/>
              <a:gd name="connsiteX57" fmla="*/ 214604 w 1184988"/>
              <a:gd name="connsiteY57" fmla="*/ 2472612 h 2509934"/>
              <a:gd name="connsiteX58" fmla="*/ 242596 w 1184988"/>
              <a:gd name="connsiteY58" fmla="*/ 2491273 h 2509934"/>
              <a:gd name="connsiteX59" fmla="*/ 382555 w 1184988"/>
              <a:gd name="connsiteY59" fmla="*/ 2509934 h 2509934"/>
              <a:gd name="connsiteX60" fmla="*/ 569167 w 1184988"/>
              <a:gd name="connsiteY60" fmla="*/ 2500604 h 2509934"/>
              <a:gd name="connsiteX61" fmla="*/ 653143 w 1184988"/>
              <a:gd name="connsiteY61" fmla="*/ 2453951 h 2509934"/>
              <a:gd name="connsiteX62" fmla="*/ 709127 w 1184988"/>
              <a:gd name="connsiteY62" fmla="*/ 2425959 h 2509934"/>
              <a:gd name="connsiteX63" fmla="*/ 737118 w 1184988"/>
              <a:gd name="connsiteY63" fmla="*/ 2407297 h 2509934"/>
              <a:gd name="connsiteX64" fmla="*/ 774441 w 1184988"/>
              <a:gd name="connsiteY64" fmla="*/ 2360644 h 2509934"/>
              <a:gd name="connsiteX65" fmla="*/ 802433 w 1184988"/>
              <a:gd name="connsiteY65" fmla="*/ 2332653 h 2509934"/>
              <a:gd name="connsiteX66" fmla="*/ 821094 w 1184988"/>
              <a:gd name="connsiteY66" fmla="*/ 2295330 h 2509934"/>
              <a:gd name="connsiteX67" fmla="*/ 839755 w 1184988"/>
              <a:gd name="connsiteY67" fmla="*/ 2267338 h 2509934"/>
              <a:gd name="connsiteX68" fmla="*/ 858416 w 1184988"/>
              <a:gd name="connsiteY68" fmla="*/ 2211355 h 2509934"/>
              <a:gd name="connsiteX69" fmla="*/ 877078 w 1184988"/>
              <a:gd name="connsiteY69" fmla="*/ 2174032 h 2509934"/>
              <a:gd name="connsiteX70" fmla="*/ 886408 w 1184988"/>
              <a:gd name="connsiteY70" fmla="*/ 2146040 h 2509934"/>
              <a:gd name="connsiteX71" fmla="*/ 905069 w 1184988"/>
              <a:gd name="connsiteY71" fmla="*/ 2118049 h 2509934"/>
              <a:gd name="connsiteX72" fmla="*/ 933061 w 1184988"/>
              <a:gd name="connsiteY72" fmla="*/ 2034073 h 2509934"/>
              <a:gd name="connsiteX73" fmla="*/ 942392 w 1184988"/>
              <a:gd name="connsiteY73" fmla="*/ 2006081 h 2509934"/>
              <a:gd name="connsiteX74" fmla="*/ 961053 w 1184988"/>
              <a:gd name="connsiteY74" fmla="*/ 1968759 h 2509934"/>
              <a:gd name="connsiteX75" fmla="*/ 970384 w 1184988"/>
              <a:gd name="connsiteY75" fmla="*/ 1931436 h 2509934"/>
              <a:gd name="connsiteX76" fmla="*/ 979714 w 1184988"/>
              <a:gd name="connsiteY76" fmla="*/ 1903444 h 2509934"/>
              <a:gd name="connsiteX77" fmla="*/ 989045 w 1184988"/>
              <a:gd name="connsiteY77" fmla="*/ 1866122 h 2509934"/>
              <a:gd name="connsiteX78" fmla="*/ 998376 w 1184988"/>
              <a:gd name="connsiteY78" fmla="*/ 1838130 h 2509934"/>
              <a:gd name="connsiteX79" fmla="*/ 1007706 w 1184988"/>
              <a:gd name="connsiteY79" fmla="*/ 1791477 h 2509934"/>
              <a:gd name="connsiteX80" fmla="*/ 1026367 w 1184988"/>
              <a:gd name="connsiteY80" fmla="*/ 1716832 h 2509934"/>
              <a:gd name="connsiteX81" fmla="*/ 1035698 w 1184988"/>
              <a:gd name="connsiteY81" fmla="*/ 1623526 h 2509934"/>
              <a:gd name="connsiteX82" fmla="*/ 1045029 w 1184988"/>
              <a:gd name="connsiteY82" fmla="*/ 1548881 h 2509934"/>
              <a:gd name="connsiteX83" fmla="*/ 1054359 w 1184988"/>
              <a:gd name="connsiteY83" fmla="*/ 1492897 h 2509934"/>
              <a:gd name="connsiteX84" fmla="*/ 1063690 w 1184988"/>
              <a:gd name="connsiteY84" fmla="*/ 1408922 h 2509934"/>
              <a:gd name="connsiteX85" fmla="*/ 1073021 w 1184988"/>
              <a:gd name="connsiteY85" fmla="*/ 1343608 h 2509934"/>
              <a:gd name="connsiteX86" fmla="*/ 1091682 w 1184988"/>
              <a:gd name="connsiteY86" fmla="*/ 1184987 h 2509934"/>
              <a:gd name="connsiteX87" fmla="*/ 1091682 w 1184988"/>
              <a:gd name="connsiteY87" fmla="*/ 895738 h 2509934"/>
              <a:gd name="connsiteX88" fmla="*/ 1073021 w 1184988"/>
              <a:gd name="connsiteY88" fmla="*/ 709126 h 2509934"/>
              <a:gd name="connsiteX89" fmla="*/ 1063690 w 1184988"/>
              <a:gd name="connsiteY89" fmla="*/ 531844 h 25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988" h="2509934">
                <a:moveTo>
                  <a:pt x="1063690" y="531844"/>
                </a:moveTo>
                <a:lnTo>
                  <a:pt x="1063690" y="531844"/>
                </a:lnTo>
                <a:cubicBezTo>
                  <a:pt x="1085461" y="500742"/>
                  <a:pt x="1116998" y="474555"/>
                  <a:pt x="1129004" y="438538"/>
                </a:cubicBezTo>
                <a:lnTo>
                  <a:pt x="1156996" y="354563"/>
                </a:lnTo>
                <a:lnTo>
                  <a:pt x="1175657" y="298579"/>
                </a:lnTo>
                <a:lnTo>
                  <a:pt x="1184988" y="261257"/>
                </a:lnTo>
                <a:cubicBezTo>
                  <a:pt x="1172875" y="176471"/>
                  <a:pt x="1182611" y="216805"/>
                  <a:pt x="1156996" y="139959"/>
                </a:cubicBezTo>
                <a:lnTo>
                  <a:pt x="1147665" y="111967"/>
                </a:lnTo>
                <a:cubicBezTo>
                  <a:pt x="1144555" y="102636"/>
                  <a:pt x="1145290" y="90930"/>
                  <a:pt x="1138335" y="83975"/>
                </a:cubicBezTo>
                <a:cubicBezTo>
                  <a:pt x="1129004" y="74644"/>
                  <a:pt x="1120759" y="64084"/>
                  <a:pt x="1110343" y="55983"/>
                </a:cubicBezTo>
                <a:cubicBezTo>
                  <a:pt x="1092639" y="42214"/>
                  <a:pt x="1075636" y="25753"/>
                  <a:pt x="1054359" y="18661"/>
                </a:cubicBezTo>
                <a:lnTo>
                  <a:pt x="998376" y="0"/>
                </a:lnTo>
                <a:cubicBezTo>
                  <a:pt x="935859" y="3677"/>
                  <a:pt x="858175" y="914"/>
                  <a:pt x="793102" y="18661"/>
                </a:cubicBezTo>
                <a:cubicBezTo>
                  <a:pt x="774124" y="23837"/>
                  <a:pt x="753485" y="26411"/>
                  <a:pt x="737118" y="37322"/>
                </a:cubicBezTo>
                <a:cubicBezTo>
                  <a:pt x="727788" y="43542"/>
                  <a:pt x="717641" y="48685"/>
                  <a:pt x="709127" y="55983"/>
                </a:cubicBezTo>
                <a:cubicBezTo>
                  <a:pt x="695769" y="67433"/>
                  <a:pt x="688495" y="87743"/>
                  <a:pt x="671804" y="93306"/>
                </a:cubicBezTo>
                <a:lnTo>
                  <a:pt x="643812" y="102636"/>
                </a:lnTo>
                <a:cubicBezTo>
                  <a:pt x="622802" y="165672"/>
                  <a:pt x="651940" y="97346"/>
                  <a:pt x="606490" y="149289"/>
                </a:cubicBezTo>
                <a:cubicBezTo>
                  <a:pt x="530288" y="236376"/>
                  <a:pt x="604157" y="181946"/>
                  <a:pt x="541176" y="223934"/>
                </a:cubicBezTo>
                <a:lnTo>
                  <a:pt x="503853" y="279918"/>
                </a:lnTo>
                <a:cubicBezTo>
                  <a:pt x="497633" y="289249"/>
                  <a:pt x="488738" y="297271"/>
                  <a:pt x="485192" y="307910"/>
                </a:cubicBezTo>
                <a:lnTo>
                  <a:pt x="457200" y="391885"/>
                </a:lnTo>
                <a:cubicBezTo>
                  <a:pt x="454090" y="401216"/>
                  <a:pt x="449798" y="410233"/>
                  <a:pt x="447869" y="419877"/>
                </a:cubicBezTo>
                <a:cubicBezTo>
                  <a:pt x="436610" y="476174"/>
                  <a:pt x="443554" y="451485"/>
                  <a:pt x="429208" y="494522"/>
                </a:cubicBezTo>
                <a:cubicBezTo>
                  <a:pt x="421876" y="538519"/>
                  <a:pt x="421684" y="548851"/>
                  <a:pt x="410547" y="587828"/>
                </a:cubicBezTo>
                <a:cubicBezTo>
                  <a:pt x="407845" y="597285"/>
                  <a:pt x="405615" y="607023"/>
                  <a:pt x="401216" y="615820"/>
                </a:cubicBezTo>
                <a:cubicBezTo>
                  <a:pt x="396201" y="625850"/>
                  <a:pt x="388775" y="634481"/>
                  <a:pt x="382555" y="643812"/>
                </a:cubicBezTo>
                <a:lnTo>
                  <a:pt x="317241" y="839755"/>
                </a:lnTo>
                <a:lnTo>
                  <a:pt x="289249" y="923730"/>
                </a:lnTo>
                <a:cubicBezTo>
                  <a:pt x="286139" y="933061"/>
                  <a:pt x="285374" y="943538"/>
                  <a:pt x="279918" y="951722"/>
                </a:cubicBezTo>
                <a:lnTo>
                  <a:pt x="261257" y="979714"/>
                </a:lnTo>
                <a:cubicBezTo>
                  <a:pt x="258147" y="989045"/>
                  <a:pt x="254515" y="998217"/>
                  <a:pt x="251927" y="1007706"/>
                </a:cubicBezTo>
                <a:cubicBezTo>
                  <a:pt x="245179" y="1032450"/>
                  <a:pt x="241375" y="1058020"/>
                  <a:pt x="233265" y="1082351"/>
                </a:cubicBezTo>
                <a:cubicBezTo>
                  <a:pt x="230155" y="1091681"/>
                  <a:pt x="226523" y="1100854"/>
                  <a:pt x="223935" y="1110342"/>
                </a:cubicBezTo>
                <a:cubicBezTo>
                  <a:pt x="217187" y="1135086"/>
                  <a:pt x="211494" y="1160105"/>
                  <a:pt x="205274" y="1184987"/>
                </a:cubicBezTo>
                <a:cubicBezTo>
                  <a:pt x="202164" y="1197428"/>
                  <a:pt x="199998" y="1210144"/>
                  <a:pt x="195943" y="1222310"/>
                </a:cubicBezTo>
                <a:lnTo>
                  <a:pt x="167951" y="1306285"/>
                </a:lnTo>
                <a:cubicBezTo>
                  <a:pt x="164841" y="1315616"/>
                  <a:pt x="161006" y="1324735"/>
                  <a:pt x="158621" y="1334277"/>
                </a:cubicBezTo>
                <a:cubicBezTo>
                  <a:pt x="155511" y="1346718"/>
                  <a:pt x="152975" y="1359317"/>
                  <a:pt x="149290" y="1371600"/>
                </a:cubicBezTo>
                <a:cubicBezTo>
                  <a:pt x="143638" y="1390441"/>
                  <a:pt x="136849" y="1408922"/>
                  <a:pt x="130629" y="1427583"/>
                </a:cubicBezTo>
                <a:lnTo>
                  <a:pt x="111967" y="1483567"/>
                </a:lnTo>
                <a:cubicBezTo>
                  <a:pt x="108857" y="1492898"/>
                  <a:pt x="105023" y="1502017"/>
                  <a:pt x="102637" y="1511559"/>
                </a:cubicBezTo>
                <a:cubicBezTo>
                  <a:pt x="99527" y="1524000"/>
                  <a:pt x="96829" y="1536551"/>
                  <a:pt x="93306" y="1548881"/>
                </a:cubicBezTo>
                <a:cubicBezTo>
                  <a:pt x="90604" y="1558338"/>
                  <a:pt x="86361" y="1567331"/>
                  <a:pt x="83976" y="1576873"/>
                </a:cubicBezTo>
                <a:cubicBezTo>
                  <a:pt x="66994" y="1644802"/>
                  <a:pt x="81953" y="1604633"/>
                  <a:pt x="65314" y="1679510"/>
                </a:cubicBezTo>
                <a:cubicBezTo>
                  <a:pt x="63180" y="1689111"/>
                  <a:pt x="59094" y="1698171"/>
                  <a:pt x="55984" y="1707502"/>
                </a:cubicBezTo>
                <a:cubicBezTo>
                  <a:pt x="52874" y="1729273"/>
                  <a:pt x="49560" y="1751017"/>
                  <a:pt x="46653" y="1772816"/>
                </a:cubicBezTo>
                <a:cubicBezTo>
                  <a:pt x="43339" y="1797671"/>
                  <a:pt x="40869" y="1822638"/>
                  <a:pt x="37323" y="1847461"/>
                </a:cubicBezTo>
                <a:cubicBezTo>
                  <a:pt x="34648" y="1866189"/>
                  <a:pt x="30492" y="1884692"/>
                  <a:pt x="27992" y="1903444"/>
                </a:cubicBezTo>
                <a:cubicBezTo>
                  <a:pt x="24270" y="1931361"/>
                  <a:pt x="22383" y="1959503"/>
                  <a:pt x="18661" y="1987420"/>
                </a:cubicBezTo>
                <a:cubicBezTo>
                  <a:pt x="16161" y="2006173"/>
                  <a:pt x="11831" y="2024651"/>
                  <a:pt x="9331" y="2043404"/>
                </a:cubicBezTo>
                <a:cubicBezTo>
                  <a:pt x="5609" y="2071321"/>
                  <a:pt x="3110" y="2099387"/>
                  <a:pt x="0" y="2127379"/>
                </a:cubicBezTo>
                <a:cubicBezTo>
                  <a:pt x="6005" y="2211450"/>
                  <a:pt x="-11" y="2233091"/>
                  <a:pt x="18661" y="2295330"/>
                </a:cubicBezTo>
                <a:cubicBezTo>
                  <a:pt x="24313" y="2314171"/>
                  <a:pt x="23414" y="2337405"/>
                  <a:pt x="37323" y="2351314"/>
                </a:cubicBezTo>
                <a:cubicBezTo>
                  <a:pt x="52874" y="2366865"/>
                  <a:pt x="65677" y="2385768"/>
                  <a:pt x="83976" y="2397967"/>
                </a:cubicBezTo>
                <a:cubicBezTo>
                  <a:pt x="93306" y="2404187"/>
                  <a:pt x="103453" y="2409330"/>
                  <a:pt x="111967" y="2416628"/>
                </a:cubicBezTo>
                <a:cubicBezTo>
                  <a:pt x="125325" y="2428078"/>
                  <a:pt x="132221" y="2449684"/>
                  <a:pt x="149290" y="2453951"/>
                </a:cubicBezTo>
                <a:cubicBezTo>
                  <a:pt x="161253" y="2456942"/>
                  <a:pt x="201215" y="2465917"/>
                  <a:pt x="214604" y="2472612"/>
                </a:cubicBezTo>
                <a:cubicBezTo>
                  <a:pt x="224634" y="2477627"/>
                  <a:pt x="232289" y="2486856"/>
                  <a:pt x="242596" y="2491273"/>
                </a:cubicBezTo>
                <a:cubicBezTo>
                  <a:pt x="275886" y="2505540"/>
                  <a:pt x="367231" y="2508541"/>
                  <a:pt x="382555" y="2509934"/>
                </a:cubicBezTo>
                <a:cubicBezTo>
                  <a:pt x="444759" y="2506824"/>
                  <a:pt x="507119" y="2505999"/>
                  <a:pt x="569167" y="2500604"/>
                </a:cubicBezTo>
                <a:cubicBezTo>
                  <a:pt x="597495" y="2498141"/>
                  <a:pt x="636728" y="2464895"/>
                  <a:pt x="653143" y="2453951"/>
                </a:cubicBezTo>
                <a:cubicBezTo>
                  <a:pt x="689321" y="2429832"/>
                  <a:pt x="670494" y="2438836"/>
                  <a:pt x="709127" y="2425959"/>
                </a:cubicBezTo>
                <a:cubicBezTo>
                  <a:pt x="718457" y="2419738"/>
                  <a:pt x="728361" y="2414302"/>
                  <a:pt x="737118" y="2407297"/>
                </a:cubicBezTo>
                <a:cubicBezTo>
                  <a:pt x="764270" y="2385575"/>
                  <a:pt x="750185" y="2389750"/>
                  <a:pt x="774441" y="2360644"/>
                </a:cubicBezTo>
                <a:cubicBezTo>
                  <a:pt x="782888" y="2350507"/>
                  <a:pt x="793102" y="2341983"/>
                  <a:pt x="802433" y="2332653"/>
                </a:cubicBezTo>
                <a:cubicBezTo>
                  <a:pt x="808653" y="2320212"/>
                  <a:pt x="814193" y="2307407"/>
                  <a:pt x="821094" y="2295330"/>
                </a:cubicBezTo>
                <a:cubicBezTo>
                  <a:pt x="826658" y="2285593"/>
                  <a:pt x="835201" y="2277585"/>
                  <a:pt x="839755" y="2267338"/>
                </a:cubicBezTo>
                <a:cubicBezTo>
                  <a:pt x="847744" y="2249363"/>
                  <a:pt x="849619" y="2228949"/>
                  <a:pt x="858416" y="2211355"/>
                </a:cubicBezTo>
                <a:cubicBezTo>
                  <a:pt x="864637" y="2198914"/>
                  <a:pt x="871599" y="2186817"/>
                  <a:pt x="877078" y="2174032"/>
                </a:cubicBezTo>
                <a:cubicBezTo>
                  <a:pt x="880952" y="2164992"/>
                  <a:pt x="882010" y="2154837"/>
                  <a:pt x="886408" y="2146040"/>
                </a:cubicBezTo>
                <a:cubicBezTo>
                  <a:pt x="891423" y="2136010"/>
                  <a:pt x="900515" y="2128296"/>
                  <a:pt x="905069" y="2118049"/>
                </a:cubicBezTo>
                <a:cubicBezTo>
                  <a:pt x="905080" y="2118024"/>
                  <a:pt x="928391" y="2048082"/>
                  <a:pt x="933061" y="2034073"/>
                </a:cubicBezTo>
                <a:cubicBezTo>
                  <a:pt x="936171" y="2024742"/>
                  <a:pt x="937993" y="2014878"/>
                  <a:pt x="942392" y="2006081"/>
                </a:cubicBezTo>
                <a:cubicBezTo>
                  <a:pt x="948612" y="1993640"/>
                  <a:pt x="956169" y="1981782"/>
                  <a:pt x="961053" y="1968759"/>
                </a:cubicBezTo>
                <a:cubicBezTo>
                  <a:pt x="965556" y="1956752"/>
                  <a:pt x="966861" y="1943767"/>
                  <a:pt x="970384" y="1931436"/>
                </a:cubicBezTo>
                <a:cubicBezTo>
                  <a:pt x="973086" y="1921979"/>
                  <a:pt x="977012" y="1912901"/>
                  <a:pt x="979714" y="1903444"/>
                </a:cubicBezTo>
                <a:cubicBezTo>
                  <a:pt x="983237" y="1891114"/>
                  <a:pt x="985522" y="1878452"/>
                  <a:pt x="989045" y="1866122"/>
                </a:cubicBezTo>
                <a:cubicBezTo>
                  <a:pt x="991747" y="1856665"/>
                  <a:pt x="995991" y="1847672"/>
                  <a:pt x="998376" y="1838130"/>
                </a:cubicBezTo>
                <a:cubicBezTo>
                  <a:pt x="1002222" y="1822745"/>
                  <a:pt x="1003860" y="1806862"/>
                  <a:pt x="1007706" y="1791477"/>
                </a:cubicBezTo>
                <a:cubicBezTo>
                  <a:pt x="1021165" y="1737641"/>
                  <a:pt x="1016539" y="1790542"/>
                  <a:pt x="1026367" y="1716832"/>
                </a:cubicBezTo>
                <a:cubicBezTo>
                  <a:pt x="1030498" y="1685849"/>
                  <a:pt x="1032246" y="1654592"/>
                  <a:pt x="1035698" y="1623526"/>
                </a:cubicBezTo>
                <a:cubicBezTo>
                  <a:pt x="1038467" y="1598604"/>
                  <a:pt x="1041483" y="1573704"/>
                  <a:pt x="1045029" y="1548881"/>
                </a:cubicBezTo>
                <a:cubicBezTo>
                  <a:pt x="1047704" y="1530152"/>
                  <a:pt x="1051859" y="1511650"/>
                  <a:pt x="1054359" y="1492897"/>
                </a:cubicBezTo>
                <a:cubicBezTo>
                  <a:pt x="1058081" y="1464980"/>
                  <a:pt x="1060197" y="1436868"/>
                  <a:pt x="1063690" y="1408922"/>
                </a:cubicBezTo>
                <a:cubicBezTo>
                  <a:pt x="1066418" y="1387099"/>
                  <a:pt x="1070719" y="1365480"/>
                  <a:pt x="1073021" y="1343608"/>
                </a:cubicBezTo>
                <a:cubicBezTo>
                  <a:pt x="1089584" y="1186256"/>
                  <a:pt x="1072501" y="1280890"/>
                  <a:pt x="1091682" y="1184987"/>
                </a:cubicBezTo>
                <a:cubicBezTo>
                  <a:pt x="1104210" y="1034646"/>
                  <a:pt x="1105692" y="1077875"/>
                  <a:pt x="1091682" y="895738"/>
                </a:cubicBezTo>
                <a:cubicBezTo>
                  <a:pt x="1086888" y="833408"/>
                  <a:pt x="1073021" y="771640"/>
                  <a:pt x="1073021" y="709126"/>
                </a:cubicBezTo>
                <a:lnTo>
                  <a:pt x="1063690" y="531844"/>
                </a:lnTo>
                <a:close/>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48000" y="3200400"/>
            <a:ext cx="4343400" cy="1200329"/>
          </a:xfrm>
          <a:prstGeom prst="rect">
            <a:avLst/>
          </a:prstGeom>
          <a:noFill/>
        </p:spPr>
        <p:txBody>
          <a:bodyPr wrap="square" rtlCol="0">
            <a:spAutoFit/>
          </a:bodyPr>
          <a:lstStyle/>
          <a:p>
            <a:r>
              <a:rPr lang="en-US" dirty="0" smtClean="0"/>
              <a:t>Highlighted red increment uses least squares fit </a:t>
            </a:r>
            <a:r>
              <a:rPr lang="en-US" smtClean="0"/>
              <a:t>to ensemble members in region.</a:t>
            </a:r>
            <a:endParaRPr lang="en-US"/>
          </a:p>
        </p:txBody>
      </p:sp>
      <p:cxnSp>
        <p:nvCxnSpPr>
          <p:cNvPr id="12" name="Straight Arrow Connector 11"/>
          <p:cNvCxnSpPr/>
          <p:nvPr/>
        </p:nvCxnSpPr>
        <p:spPr>
          <a:xfrm flipH="1" flipV="1">
            <a:off x="2438400" y="3505200"/>
            <a:ext cx="609600" cy="1524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2442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a:t>
            </a:r>
            <a:endParaRPr lang="en-US" sz="2800" dirty="0">
              <a:solidFill>
                <a:schemeClr val="bg1"/>
              </a:solidFill>
              <a:ea typeface="ヒラギノ角ゴ Pro W3" charset="-128"/>
              <a:cs typeface="ヒラギノ角ゴ Pro W3"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
        <p:nvSpPr>
          <p:cNvPr id="6" name="TextBox 5"/>
          <p:cNvSpPr txBox="1"/>
          <p:nvPr/>
        </p:nvSpPr>
        <p:spPr>
          <a:xfrm>
            <a:off x="5105400" y="1066800"/>
            <a:ext cx="3733800" cy="1938992"/>
          </a:xfrm>
          <a:prstGeom prst="rect">
            <a:avLst/>
          </a:prstGeom>
          <a:noFill/>
        </p:spPr>
        <p:txBody>
          <a:bodyPr wrap="square" rtlCol="0">
            <a:spAutoFit/>
          </a:bodyPr>
          <a:lstStyle/>
          <a:p>
            <a:r>
              <a:rPr lang="en-US" dirty="0" smtClean="0"/>
              <a:t>Note similarity to </a:t>
            </a:r>
            <a:r>
              <a:rPr lang="en-US" dirty="0" err="1" smtClean="0"/>
              <a:t>Houtekamer’s</a:t>
            </a:r>
            <a:r>
              <a:rPr lang="en-US" dirty="0" smtClean="0"/>
              <a:t> method, except local ensemble members are used, rather than non-local.</a:t>
            </a:r>
            <a:endParaRPr lang="en-US" dirty="0"/>
          </a:p>
        </p:txBody>
      </p:sp>
      <p:sp>
        <p:nvSpPr>
          <p:cNvPr id="8" name="Freeform 7"/>
          <p:cNvSpPr/>
          <p:nvPr/>
        </p:nvSpPr>
        <p:spPr>
          <a:xfrm>
            <a:off x="1296955" y="2080727"/>
            <a:ext cx="1184988" cy="2509934"/>
          </a:xfrm>
          <a:custGeom>
            <a:avLst/>
            <a:gdLst>
              <a:gd name="connsiteX0" fmla="*/ 1063690 w 1184988"/>
              <a:gd name="connsiteY0" fmla="*/ 531844 h 2509934"/>
              <a:gd name="connsiteX1" fmla="*/ 1063690 w 1184988"/>
              <a:gd name="connsiteY1" fmla="*/ 531844 h 2509934"/>
              <a:gd name="connsiteX2" fmla="*/ 1129004 w 1184988"/>
              <a:gd name="connsiteY2" fmla="*/ 438538 h 2509934"/>
              <a:gd name="connsiteX3" fmla="*/ 1156996 w 1184988"/>
              <a:gd name="connsiteY3" fmla="*/ 354563 h 2509934"/>
              <a:gd name="connsiteX4" fmla="*/ 1175657 w 1184988"/>
              <a:gd name="connsiteY4" fmla="*/ 298579 h 2509934"/>
              <a:gd name="connsiteX5" fmla="*/ 1184988 w 1184988"/>
              <a:gd name="connsiteY5" fmla="*/ 261257 h 2509934"/>
              <a:gd name="connsiteX6" fmla="*/ 1156996 w 1184988"/>
              <a:gd name="connsiteY6" fmla="*/ 139959 h 2509934"/>
              <a:gd name="connsiteX7" fmla="*/ 1147665 w 1184988"/>
              <a:gd name="connsiteY7" fmla="*/ 111967 h 2509934"/>
              <a:gd name="connsiteX8" fmla="*/ 1138335 w 1184988"/>
              <a:gd name="connsiteY8" fmla="*/ 83975 h 2509934"/>
              <a:gd name="connsiteX9" fmla="*/ 1110343 w 1184988"/>
              <a:gd name="connsiteY9" fmla="*/ 55983 h 2509934"/>
              <a:gd name="connsiteX10" fmla="*/ 1054359 w 1184988"/>
              <a:gd name="connsiteY10" fmla="*/ 18661 h 2509934"/>
              <a:gd name="connsiteX11" fmla="*/ 998376 w 1184988"/>
              <a:gd name="connsiteY11" fmla="*/ 0 h 2509934"/>
              <a:gd name="connsiteX12" fmla="*/ 793102 w 1184988"/>
              <a:gd name="connsiteY12" fmla="*/ 18661 h 2509934"/>
              <a:gd name="connsiteX13" fmla="*/ 737118 w 1184988"/>
              <a:gd name="connsiteY13" fmla="*/ 37322 h 2509934"/>
              <a:gd name="connsiteX14" fmla="*/ 709127 w 1184988"/>
              <a:gd name="connsiteY14" fmla="*/ 55983 h 2509934"/>
              <a:gd name="connsiteX15" fmla="*/ 671804 w 1184988"/>
              <a:gd name="connsiteY15" fmla="*/ 93306 h 2509934"/>
              <a:gd name="connsiteX16" fmla="*/ 643812 w 1184988"/>
              <a:gd name="connsiteY16" fmla="*/ 102636 h 2509934"/>
              <a:gd name="connsiteX17" fmla="*/ 606490 w 1184988"/>
              <a:gd name="connsiteY17" fmla="*/ 149289 h 2509934"/>
              <a:gd name="connsiteX18" fmla="*/ 541176 w 1184988"/>
              <a:gd name="connsiteY18" fmla="*/ 223934 h 2509934"/>
              <a:gd name="connsiteX19" fmla="*/ 503853 w 1184988"/>
              <a:gd name="connsiteY19" fmla="*/ 279918 h 2509934"/>
              <a:gd name="connsiteX20" fmla="*/ 485192 w 1184988"/>
              <a:gd name="connsiteY20" fmla="*/ 307910 h 2509934"/>
              <a:gd name="connsiteX21" fmla="*/ 457200 w 1184988"/>
              <a:gd name="connsiteY21" fmla="*/ 391885 h 2509934"/>
              <a:gd name="connsiteX22" fmla="*/ 447869 w 1184988"/>
              <a:gd name="connsiteY22" fmla="*/ 419877 h 2509934"/>
              <a:gd name="connsiteX23" fmla="*/ 429208 w 1184988"/>
              <a:gd name="connsiteY23" fmla="*/ 494522 h 2509934"/>
              <a:gd name="connsiteX24" fmla="*/ 410547 w 1184988"/>
              <a:gd name="connsiteY24" fmla="*/ 587828 h 2509934"/>
              <a:gd name="connsiteX25" fmla="*/ 401216 w 1184988"/>
              <a:gd name="connsiteY25" fmla="*/ 615820 h 2509934"/>
              <a:gd name="connsiteX26" fmla="*/ 382555 w 1184988"/>
              <a:gd name="connsiteY26" fmla="*/ 643812 h 2509934"/>
              <a:gd name="connsiteX27" fmla="*/ 317241 w 1184988"/>
              <a:gd name="connsiteY27" fmla="*/ 839755 h 2509934"/>
              <a:gd name="connsiteX28" fmla="*/ 289249 w 1184988"/>
              <a:gd name="connsiteY28" fmla="*/ 923730 h 2509934"/>
              <a:gd name="connsiteX29" fmla="*/ 279918 w 1184988"/>
              <a:gd name="connsiteY29" fmla="*/ 951722 h 2509934"/>
              <a:gd name="connsiteX30" fmla="*/ 261257 w 1184988"/>
              <a:gd name="connsiteY30" fmla="*/ 979714 h 2509934"/>
              <a:gd name="connsiteX31" fmla="*/ 251927 w 1184988"/>
              <a:gd name="connsiteY31" fmla="*/ 1007706 h 2509934"/>
              <a:gd name="connsiteX32" fmla="*/ 233265 w 1184988"/>
              <a:gd name="connsiteY32" fmla="*/ 1082351 h 2509934"/>
              <a:gd name="connsiteX33" fmla="*/ 223935 w 1184988"/>
              <a:gd name="connsiteY33" fmla="*/ 1110342 h 2509934"/>
              <a:gd name="connsiteX34" fmla="*/ 205274 w 1184988"/>
              <a:gd name="connsiteY34" fmla="*/ 1184987 h 2509934"/>
              <a:gd name="connsiteX35" fmla="*/ 195943 w 1184988"/>
              <a:gd name="connsiteY35" fmla="*/ 1222310 h 2509934"/>
              <a:gd name="connsiteX36" fmla="*/ 167951 w 1184988"/>
              <a:gd name="connsiteY36" fmla="*/ 1306285 h 2509934"/>
              <a:gd name="connsiteX37" fmla="*/ 158621 w 1184988"/>
              <a:gd name="connsiteY37" fmla="*/ 1334277 h 2509934"/>
              <a:gd name="connsiteX38" fmla="*/ 149290 w 1184988"/>
              <a:gd name="connsiteY38" fmla="*/ 1371600 h 2509934"/>
              <a:gd name="connsiteX39" fmla="*/ 130629 w 1184988"/>
              <a:gd name="connsiteY39" fmla="*/ 1427583 h 2509934"/>
              <a:gd name="connsiteX40" fmla="*/ 111967 w 1184988"/>
              <a:gd name="connsiteY40" fmla="*/ 1483567 h 2509934"/>
              <a:gd name="connsiteX41" fmla="*/ 102637 w 1184988"/>
              <a:gd name="connsiteY41" fmla="*/ 1511559 h 2509934"/>
              <a:gd name="connsiteX42" fmla="*/ 93306 w 1184988"/>
              <a:gd name="connsiteY42" fmla="*/ 1548881 h 2509934"/>
              <a:gd name="connsiteX43" fmla="*/ 83976 w 1184988"/>
              <a:gd name="connsiteY43" fmla="*/ 1576873 h 2509934"/>
              <a:gd name="connsiteX44" fmla="*/ 65314 w 1184988"/>
              <a:gd name="connsiteY44" fmla="*/ 1679510 h 2509934"/>
              <a:gd name="connsiteX45" fmla="*/ 55984 w 1184988"/>
              <a:gd name="connsiteY45" fmla="*/ 1707502 h 2509934"/>
              <a:gd name="connsiteX46" fmla="*/ 46653 w 1184988"/>
              <a:gd name="connsiteY46" fmla="*/ 1772816 h 2509934"/>
              <a:gd name="connsiteX47" fmla="*/ 37323 w 1184988"/>
              <a:gd name="connsiteY47" fmla="*/ 1847461 h 2509934"/>
              <a:gd name="connsiteX48" fmla="*/ 27992 w 1184988"/>
              <a:gd name="connsiteY48" fmla="*/ 1903444 h 2509934"/>
              <a:gd name="connsiteX49" fmla="*/ 18661 w 1184988"/>
              <a:gd name="connsiteY49" fmla="*/ 1987420 h 2509934"/>
              <a:gd name="connsiteX50" fmla="*/ 9331 w 1184988"/>
              <a:gd name="connsiteY50" fmla="*/ 2043404 h 2509934"/>
              <a:gd name="connsiteX51" fmla="*/ 0 w 1184988"/>
              <a:gd name="connsiteY51" fmla="*/ 2127379 h 2509934"/>
              <a:gd name="connsiteX52" fmla="*/ 18661 w 1184988"/>
              <a:gd name="connsiteY52" fmla="*/ 2295330 h 2509934"/>
              <a:gd name="connsiteX53" fmla="*/ 37323 w 1184988"/>
              <a:gd name="connsiteY53" fmla="*/ 2351314 h 2509934"/>
              <a:gd name="connsiteX54" fmla="*/ 83976 w 1184988"/>
              <a:gd name="connsiteY54" fmla="*/ 2397967 h 2509934"/>
              <a:gd name="connsiteX55" fmla="*/ 111967 w 1184988"/>
              <a:gd name="connsiteY55" fmla="*/ 2416628 h 2509934"/>
              <a:gd name="connsiteX56" fmla="*/ 149290 w 1184988"/>
              <a:gd name="connsiteY56" fmla="*/ 2453951 h 2509934"/>
              <a:gd name="connsiteX57" fmla="*/ 214604 w 1184988"/>
              <a:gd name="connsiteY57" fmla="*/ 2472612 h 2509934"/>
              <a:gd name="connsiteX58" fmla="*/ 242596 w 1184988"/>
              <a:gd name="connsiteY58" fmla="*/ 2491273 h 2509934"/>
              <a:gd name="connsiteX59" fmla="*/ 382555 w 1184988"/>
              <a:gd name="connsiteY59" fmla="*/ 2509934 h 2509934"/>
              <a:gd name="connsiteX60" fmla="*/ 569167 w 1184988"/>
              <a:gd name="connsiteY60" fmla="*/ 2500604 h 2509934"/>
              <a:gd name="connsiteX61" fmla="*/ 653143 w 1184988"/>
              <a:gd name="connsiteY61" fmla="*/ 2453951 h 2509934"/>
              <a:gd name="connsiteX62" fmla="*/ 709127 w 1184988"/>
              <a:gd name="connsiteY62" fmla="*/ 2425959 h 2509934"/>
              <a:gd name="connsiteX63" fmla="*/ 737118 w 1184988"/>
              <a:gd name="connsiteY63" fmla="*/ 2407297 h 2509934"/>
              <a:gd name="connsiteX64" fmla="*/ 774441 w 1184988"/>
              <a:gd name="connsiteY64" fmla="*/ 2360644 h 2509934"/>
              <a:gd name="connsiteX65" fmla="*/ 802433 w 1184988"/>
              <a:gd name="connsiteY65" fmla="*/ 2332653 h 2509934"/>
              <a:gd name="connsiteX66" fmla="*/ 821094 w 1184988"/>
              <a:gd name="connsiteY66" fmla="*/ 2295330 h 2509934"/>
              <a:gd name="connsiteX67" fmla="*/ 839755 w 1184988"/>
              <a:gd name="connsiteY67" fmla="*/ 2267338 h 2509934"/>
              <a:gd name="connsiteX68" fmla="*/ 858416 w 1184988"/>
              <a:gd name="connsiteY68" fmla="*/ 2211355 h 2509934"/>
              <a:gd name="connsiteX69" fmla="*/ 877078 w 1184988"/>
              <a:gd name="connsiteY69" fmla="*/ 2174032 h 2509934"/>
              <a:gd name="connsiteX70" fmla="*/ 886408 w 1184988"/>
              <a:gd name="connsiteY70" fmla="*/ 2146040 h 2509934"/>
              <a:gd name="connsiteX71" fmla="*/ 905069 w 1184988"/>
              <a:gd name="connsiteY71" fmla="*/ 2118049 h 2509934"/>
              <a:gd name="connsiteX72" fmla="*/ 933061 w 1184988"/>
              <a:gd name="connsiteY72" fmla="*/ 2034073 h 2509934"/>
              <a:gd name="connsiteX73" fmla="*/ 942392 w 1184988"/>
              <a:gd name="connsiteY73" fmla="*/ 2006081 h 2509934"/>
              <a:gd name="connsiteX74" fmla="*/ 961053 w 1184988"/>
              <a:gd name="connsiteY74" fmla="*/ 1968759 h 2509934"/>
              <a:gd name="connsiteX75" fmla="*/ 970384 w 1184988"/>
              <a:gd name="connsiteY75" fmla="*/ 1931436 h 2509934"/>
              <a:gd name="connsiteX76" fmla="*/ 979714 w 1184988"/>
              <a:gd name="connsiteY76" fmla="*/ 1903444 h 2509934"/>
              <a:gd name="connsiteX77" fmla="*/ 989045 w 1184988"/>
              <a:gd name="connsiteY77" fmla="*/ 1866122 h 2509934"/>
              <a:gd name="connsiteX78" fmla="*/ 998376 w 1184988"/>
              <a:gd name="connsiteY78" fmla="*/ 1838130 h 2509934"/>
              <a:gd name="connsiteX79" fmla="*/ 1007706 w 1184988"/>
              <a:gd name="connsiteY79" fmla="*/ 1791477 h 2509934"/>
              <a:gd name="connsiteX80" fmla="*/ 1026367 w 1184988"/>
              <a:gd name="connsiteY80" fmla="*/ 1716832 h 2509934"/>
              <a:gd name="connsiteX81" fmla="*/ 1035698 w 1184988"/>
              <a:gd name="connsiteY81" fmla="*/ 1623526 h 2509934"/>
              <a:gd name="connsiteX82" fmla="*/ 1045029 w 1184988"/>
              <a:gd name="connsiteY82" fmla="*/ 1548881 h 2509934"/>
              <a:gd name="connsiteX83" fmla="*/ 1054359 w 1184988"/>
              <a:gd name="connsiteY83" fmla="*/ 1492897 h 2509934"/>
              <a:gd name="connsiteX84" fmla="*/ 1063690 w 1184988"/>
              <a:gd name="connsiteY84" fmla="*/ 1408922 h 2509934"/>
              <a:gd name="connsiteX85" fmla="*/ 1073021 w 1184988"/>
              <a:gd name="connsiteY85" fmla="*/ 1343608 h 2509934"/>
              <a:gd name="connsiteX86" fmla="*/ 1091682 w 1184988"/>
              <a:gd name="connsiteY86" fmla="*/ 1184987 h 2509934"/>
              <a:gd name="connsiteX87" fmla="*/ 1091682 w 1184988"/>
              <a:gd name="connsiteY87" fmla="*/ 895738 h 2509934"/>
              <a:gd name="connsiteX88" fmla="*/ 1073021 w 1184988"/>
              <a:gd name="connsiteY88" fmla="*/ 709126 h 2509934"/>
              <a:gd name="connsiteX89" fmla="*/ 1063690 w 1184988"/>
              <a:gd name="connsiteY89" fmla="*/ 531844 h 250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988" h="2509934">
                <a:moveTo>
                  <a:pt x="1063690" y="531844"/>
                </a:moveTo>
                <a:lnTo>
                  <a:pt x="1063690" y="531844"/>
                </a:lnTo>
                <a:cubicBezTo>
                  <a:pt x="1085461" y="500742"/>
                  <a:pt x="1116998" y="474555"/>
                  <a:pt x="1129004" y="438538"/>
                </a:cubicBezTo>
                <a:lnTo>
                  <a:pt x="1156996" y="354563"/>
                </a:lnTo>
                <a:lnTo>
                  <a:pt x="1175657" y="298579"/>
                </a:lnTo>
                <a:lnTo>
                  <a:pt x="1184988" y="261257"/>
                </a:lnTo>
                <a:cubicBezTo>
                  <a:pt x="1172875" y="176471"/>
                  <a:pt x="1182611" y="216805"/>
                  <a:pt x="1156996" y="139959"/>
                </a:cubicBezTo>
                <a:lnTo>
                  <a:pt x="1147665" y="111967"/>
                </a:lnTo>
                <a:cubicBezTo>
                  <a:pt x="1144555" y="102636"/>
                  <a:pt x="1145290" y="90930"/>
                  <a:pt x="1138335" y="83975"/>
                </a:cubicBezTo>
                <a:cubicBezTo>
                  <a:pt x="1129004" y="74644"/>
                  <a:pt x="1120759" y="64084"/>
                  <a:pt x="1110343" y="55983"/>
                </a:cubicBezTo>
                <a:cubicBezTo>
                  <a:pt x="1092639" y="42214"/>
                  <a:pt x="1075636" y="25753"/>
                  <a:pt x="1054359" y="18661"/>
                </a:cubicBezTo>
                <a:lnTo>
                  <a:pt x="998376" y="0"/>
                </a:lnTo>
                <a:cubicBezTo>
                  <a:pt x="935859" y="3677"/>
                  <a:pt x="858175" y="914"/>
                  <a:pt x="793102" y="18661"/>
                </a:cubicBezTo>
                <a:cubicBezTo>
                  <a:pt x="774124" y="23837"/>
                  <a:pt x="753485" y="26411"/>
                  <a:pt x="737118" y="37322"/>
                </a:cubicBezTo>
                <a:cubicBezTo>
                  <a:pt x="727788" y="43542"/>
                  <a:pt x="717641" y="48685"/>
                  <a:pt x="709127" y="55983"/>
                </a:cubicBezTo>
                <a:cubicBezTo>
                  <a:pt x="695769" y="67433"/>
                  <a:pt x="688495" y="87743"/>
                  <a:pt x="671804" y="93306"/>
                </a:cubicBezTo>
                <a:lnTo>
                  <a:pt x="643812" y="102636"/>
                </a:lnTo>
                <a:cubicBezTo>
                  <a:pt x="622802" y="165672"/>
                  <a:pt x="651940" y="97346"/>
                  <a:pt x="606490" y="149289"/>
                </a:cubicBezTo>
                <a:cubicBezTo>
                  <a:pt x="530288" y="236376"/>
                  <a:pt x="604157" y="181946"/>
                  <a:pt x="541176" y="223934"/>
                </a:cubicBezTo>
                <a:lnTo>
                  <a:pt x="503853" y="279918"/>
                </a:lnTo>
                <a:cubicBezTo>
                  <a:pt x="497633" y="289249"/>
                  <a:pt x="488738" y="297271"/>
                  <a:pt x="485192" y="307910"/>
                </a:cubicBezTo>
                <a:lnTo>
                  <a:pt x="457200" y="391885"/>
                </a:lnTo>
                <a:cubicBezTo>
                  <a:pt x="454090" y="401216"/>
                  <a:pt x="449798" y="410233"/>
                  <a:pt x="447869" y="419877"/>
                </a:cubicBezTo>
                <a:cubicBezTo>
                  <a:pt x="436610" y="476174"/>
                  <a:pt x="443554" y="451485"/>
                  <a:pt x="429208" y="494522"/>
                </a:cubicBezTo>
                <a:cubicBezTo>
                  <a:pt x="421876" y="538519"/>
                  <a:pt x="421684" y="548851"/>
                  <a:pt x="410547" y="587828"/>
                </a:cubicBezTo>
                <a:cubicBezTo>
                  <a:pt x="407845" y="597285"/>
                  <a:pt x="405615" y="607023"/>
                  <a:pt x="401216" y="615820"/>
                </a:cubicBezTo>
                <a:cubicBezTo>
                  <a:pt x="396201" y="625850"/>
                  <a:pt x="388775" y="634481"/>
                  <a:pt x="382555" y="643812"/>
                </a:cubicBezTo>
                <a:lnTo>
                  <a:pt x="317241" y="839755"/>
                </a:lnTo>
                <a:lnTo>
                  <a:pt x="289249" y="923730"/>
                </a:lnTo>
                <a:cubicBezTo>
                  <a:pt x="286139" y="933061"/>
                  <a:pt x="285374" y="943538"/>
                  <a:pt x="279918" y="951722"/>
                </a:cubicBezTo>
                <a:lnTo>
                  <a:pt x="261257" y="979714"/>
                </a:lnTo>
                <a:cubicBezTo>
                  <a:pt x="258147" y="989045"/>
                  <a:pt x="254515" y="998217"/>
                  <a:pt x="251927" y="1007706"/>
                </a:cubicBezTo>
                <a:cubicBezTo>
                  <a:pt x="245179" y="1032450"/>
                  <a:pt x="241375" y="1058020"/>
                  <a:pt x="233265" y="1082351"/>
                </a:cubicBezTo>
                <a:cubicBezTo>
                  <a:pt x="230155" y="1091681"/>
                  <a:pt x="226523" y="1100854"/>
                  <a:pt x="223935" y="1110342"/>
                </a:cubicBezTo>
                <a:cubicBezTo>
                  <a:pt x="217187" y="1135086"/>
                  <a:pt x="211494" y="1160105"/>
                  <a:pt x="205274" y="1184987"/>
                </a:cubicBezTo>
                <a:cubicBezTo>
                  <a:pt x="202164" y="1197428"/>
                  <a:pt x="199998" y="1210144"/>
                  <a:pt x="195943" y="1222310"/>
                </a:cubicBezTo>
                <a:lnTo>
                  <a:pt x="167951" y="1306285"/>
                </a:lnTo>
                <a:cubicBezTo>
                  <a:pt x="164841" y="1315616"/>
                  <a:pt x="161006" y="1324735"/>
                  <a:pt x="158621" y="1334277"/>
                </a:cubicBezTo>
                <a:cubicBezTo>
                  <a:pt x="155511" y="1346718"/>
                  <a:pt x="152975" y="1359317"/>
                  <a:pt x="149290" y="1371600"/>
                </a:cubicBezTo>
                <a:cubicBezTo>
                  <a:pt x="143638" y="1390441"/>
                  <a:pt x="136849" y="1408922"/>
                  <a:pt x="130629" y="1427583"/>
                </a:cubicBezTo>
                <a:lnTo>
                  <a:pt x="111967" y="1483567"/>
                </a:lnTo>
                <a:cubicBezTo>
                  <a:pt x="108857" y="1492898"/>
                  <a:pt x="105023" y="1502017"/>
                  <a:pt x="102637" y="1511559"/>
                </a:cubicBezTo>
                <a:cubicBezTo>
                  <a:pt x="99527" y="1524000"/>
                  <a:pt x="96829" y="1536551"/>
                  <a:pt x="93306" y="1548881"/>
                </a:cubicBezTo>
                <a:cubicBezTo>
                  <a:pt x="90604" y="1558338"/>
                  <a:pt x="86361" y="1567331"/>
                  <a:pt x="83976" y="1576873"/>
                </a:cubicBezTo>
                <a:cubicBezTo>
                  <a:pt x="66994" y="1644802"/>
                  <a:pt x="81953" y="1604633"/>
                  <a:pt x="65314" y="1679510"/>
                </a:cubicBezTo>
                <a:cubicBezTo>
                  <a:pt x="63180" y="1689111"/>
                  <a:pt x="59094" y="1698171"/>
                  <a:pt x="55984" y="1707502"/>
                </a:cubicBezTo>
                <a:cubicBezTo>
                  <a:pt x="52874" y="1729273"/>
                  <a:pt x="49560" y="1751017"/>
                  <a:pt x="46653" y="1772816"/>
                </a:cubicBezTo>
                <a:cubicBezTo>
                  <a:pt x="43339" y="1797671"/>
                  <a:pt x="40869" y="1822638"/>
                  <a:pt x="37323" y="1847461"/>
                </a:cubicBezTo>
                <a:cubicBezTo>
                  <a:pt x="34648" y="1866189"/>
                  <a:pt x="30492" y="1884692"/>
                  <a:pt x="27992" y="1903444"/>
                </a:cubicBezTo>
                <a:cubicBezTo>
                  <a:pt x="24270" y="1931361"/>
                  <a:pt x="22383" y="1959503"/>
                  <a:pt x="18661" y="1987420"/>
                </a:cubicBezTo>
                <a:cubicBezTo>
                  <a:pt x="16161" y="2006173"/>
                  <a:pt x="11831" y="2024651"/>
                  <a:pt x="9331" y="2043404"/>
                </a:cubicBezTo>
                <a:cubicBezTo>
                  <a:pt x="5609" y="2071321"/>
                  <a:pt x="3110" y="2099387"/>
                  <a:pt x="0" y="2127379"/>
                </a:cubicBezTo>
                <a:cubicBezTo>
                  <a:pt x="6005" y="2211450"/>
                  <a:pt x="-11" y="2233091"/>
                  <a:pt x="18661" y="2295330"/>
                </a:cubicBezTo>
                <a:cubicBezTo>
                  <a:pt x="24313" y="2314171"/>
                  <a:pt x="23414" y="2337405"/>
                  <a:pt x="37323" y="2351314"/>
                </a:cubicBezTo>
                <a:cubicBezTo>
                  <a:pt x="52874" y="2366865"/>
                  <a:pt x="65677" y="2385768"/>
                  <a:pt x="83976" y="2397967"/>
                </a:cubicBezTo>
                <a:cubicBezTo>
                  <a:pt x="93306" y="2404187"/>
                  <a:pt x="103453" y="2409330"/>
                  <a:pt x="111967" y="2416628"/>
                </a:cubicBezTo>
                <a:cubicBezTo>
                  <a:pt x="125325" y="2428078"/>
                  <a:pt x="132221" y="2449684"/>
                  <a:pt x="149290" y="2453951"/>
                </a:cubicBezTo>
                <a:cubicBezTo>
                  <a:pt x="161253" y="2456942"/>
                  <a:pt x="201215" y="2465917"/>
                  <a:pt x="214604" y="2472612"/>
                </a:cubicBezTo>
                <a:cubicBezTo>
                  <a:pt x="224634" y="2477627"/>
                  <a:pt x="232289" y="2486856"/>
                  <a:pt x="242596" y="2491273"/>
                </a:cubicBezTo>
                <a:cubicBezTo>
                  <a:pt x="275886" y="2505540"/>
                  <a:pt x="367231" y="2508541"/>
                  <a:pt x="382555" y="2509934"/>
                </a:cubicBezTo>
                <a:cubicBezTo>
                  <a:pt x="444759" y="2506824"/>
                  <a:pt x="507119" y="2505999"/>
                  <a:pt x="569167" y="2500604"/>
                </a:cubicBezTo>
                <a:cubicBezTo>
                  <a:pt x="597495" y="2498141"/>
                  <a:pt x="636728" y="2464895"/>
                  <a:pt x="653143" y="2453951"/>
                </a:cubicBezTo>
                <a:cubicBezTo>
                  <a:pt x="689321" y="2429832"/>
                  <a:pt x="670494" y="2438836"/>
                  <a:pt x="709127" y="2425959"/>
                </a:cubicBezTo>
                <a:cubicBezTo>
                  <a:pt x="718457" y="2419738"/>
                  <a:pt x="728361" y="2414302"/>
                  <a:pt x="737118" y="2407297"/>
                </a:cubicBezTo>
                <a:cubicBezTo>
                  <a:pt x="764270" y="2385575"/>
                  <a:pt x="750185" y="2389750"/>
                  <a:pt x="774441" y="2360644"/>
                </a:cubicBezTo>
                <a:cubicBezTo>
                  <a:pt x="782888" y="2350507"/>
                  <a:pt x="793102" y="2341983"/>
                  <a:pt x="802433" y="2332653"/>
                </a:cubicBezTo>
                <a:cubicBezTo>
                  <a:pt x="808653" y="2320212"/>
                  <a:pt x="814193" y="2307407"/>
                  <a:pt x="821094" y="2295330"/>
                </a:cubicBezTo>
                <a:cubicBezTo>
                  <a:pt x="826658" y="2285593"/>
                  <a:pt x="835201" y="2277585"/>
                  <a:pt x="839755" y="2267338"/>
                </a:cubicBezTo>
                <a:cubicBezTo>
                  <a:pt x="847744" y="2249363"/>
                  <a:pt x="849619" y="2228949"/>
                  <a:pt x="858416" y="2211355"/>
                </a:cubicBezTo>
                <a:cubicBezTo>
                  <a:pt x="864637" y="2198914"/>
                  <a:pt x="871599" y="2186817"/>
                  <a:pt x="877078" y="2174032"/>
                </a:cubicBezTo>
                <a:cubicBezTo>
                  <a:pt x="880952" y="2164992"/>
                  <a:pt x="882010" y="2154837"/>
                  <a:pt x="886408" y="2146040"/>
                </a:cubicBezTo>
                <a:cubicBezTo>
                  <a:pt x="891423" y="2136010"/>
                  <a:pt x="900515" y="2128296"/>
                  <a:pt x="905069" y="2118049"/>
                </a:cubicBezTo>
                <a:cubicBezTo>
                  <a:pt x="905080" y="2118024"/>
                  <a:pt x="928391" y="2048082"/>
                  <a:pt x="933061" y="2034073"/>
                </a:cubicBezTo>
                <a:cubicBezTo>
                  <a:pt x="936171" y="2024742"/>
                  <a:pt x="937993" y="2014878"/>
                  <a:pt x="942392" y="2006081"/>
                </a:cubicBezTo>
                <a:cubicBezTo>
                  <a:pt x="948612" y="1993640"/>
                  <a:pt x="956169" y="1981782"/>
                  <a:pt x="961053" y="1968759"/>
                </a:cubicBezTo>
                <a:cubicBezTo>
                  <a:pt x="965556" y="1956752"/>
                  <a:pt x="966861" y="1943767"/>
                  <a:pt x="970384" y="1931436"/>
                </a:cubicBezTo>
                <a:cubicBezTo>
                  <a:pt x="973086" y="1921979"/>
                  <a:pt x="977012" y="1912901"/>
                  <a:pt x="979714" y="1903444"/>
                </a:cubicBezTo>
                <a:cubicBezTo>
                  <a:pt x="983237" y="1891114"/>
                  <a:pt x="985522" y="1878452"/>
                  <a:pt x="989045" y="1866122"/>
                </a:cubicBezTo>
                <a:cubicBezTo>
                  <a:pt x="991747" y="1856665"/>
                  <a:pt x="995991" y="1847672"/>
                  <a:pt x="998376" y="1838130"/>
                </a:cubicBezTo>
                <a:cubicBezTo>
                  <a:pt x="1002222" y="1822745"/>
                  <a:pt x="1003860" y="1806862"/>
                  <a:pt x="1007706" y="1791477"/>
                </a:cubicBezTo>
                <a:cubicBezTo>
                  <a:pt x="1021165" y="1737641"/>
                  <a:pt x="1016539" y="1790542"/>
                  <a:pt x="1026367" y="1716832"/>
                </a:cubicBezTo>
                <a:cubicBezTo>
                  <a:pt x="1030498" y="1685849"/>
                  <a:pt x="1032246" y="1654592"/>
                  <a:pt x="1035698" y="1623526"/>
                </a:cubicBezTo>
                <a:cubicBezTo>
                  <a:pt x="1038467" y="1598604"/>
                  <a:pt x="1041483" y="1573704"/>
                  <a:pt x="1045029" y="1548881"/>
                </a:cubicBezTo>
                <a:cubicBezTo>
                  <a:pt x="1047704" y="1530152"/>
                  <a:pt x="1051859" y="1511650"/>
                  <a:pt x="1054359" y="1492897"/>
                </a:cubicBezTo>
                <a:cubicBezTo>
                  <a:pt x="1058081" y="1464980"/>
                  <a:pt x="1060197" y="1436868"/>
                  <a:pt x="1063690" y="1408922"/>
                </a:cubicBezTo>
                <a:cubicBezTo>
                  <a:pt x="1066418" y="1387099"/>
                  <a:pt x="1070719" y="1365480"/>
                  <a:pt x="1073021" y="1343608"/>
                </a:cubicBezTo>
                <a:cubicBezTo>
                  <a:pt x="1089584" y="1186256"/>
                  <a:pt x="1072501" y="1280890"/>
                  <a:pt x="1091682" y="1184987"/>
                </a:cubicBezTo>
                <a:cubicBezTo>
                  <a:pt x="1104210" y="1034646"/>
                  <a:pt x="1105692" y="1077875"/>
                  <a:pt x="1091682" y="895738"/>
                </a:cubicBezTo>
                <a:cubicBezTo>
                  <a:pt x="1086888" y="833408"/>
                  <a:pt x="1073021" y="771640"/>
                  <a:pt x="1073021" y="709126"/>
                </a:cubicBezTo>
                <a:lnTo>
                  <a:pt x="1063690" y="531844"/>
                </a:lnTo>
                <a:close/>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48000" y="3200400"/>
            <a:ext cx="4343400" cy="1200329"/>
          </a:xfrm>
          <a:prstGeom prst="rect">
            <a:avLst/>
          </a:prstGeom>
          <a:noFill/>
        </p:spPr>
        <p:txBody>
          <a:bodyPr wrap="square" rtlCol="0">
            <a:spAutoFit/>
          </a:bodyPr>
          <a:lstStyle/>
          <a:p>
            <a:r>
              <a:rPr lang="en-US" dirty="0" smtClean="0">
                <a:solidFill>
                  <a:schemeClr val="bg1">
                    <a:lumMod val="75000"/>
                  </a:schemeClr>
                </a:solidFill>
              </a:rPr>
              <a:t>Highlighted red increment uses least squares fit to ensemble members in region.</a:t>
            </a:r>
            <a:endParaRPr lang="en-US" dirty="0">
              <a:solidFill>
                <a:schemeClr val="bg1">
                  <a:lumMod val="75000"/>
                </a:schemeClr>
              </a:solidFill>
            </a:endParaRPr>
          </a:p>
        </p:txBody>
      </p:sp>
      <p:cxnSp>
        <p:nvCxnSpPr>
          <p:cNvPr id="12" name="Straight Arrow Connector 11"/>
          <p:cNvCxnSpPr/>
          <p:nvPr/>
        </p:nvCxnSpPr>
        <p:spPr>
          <a:xfrm flipH="1" flipV="1">
            <a:off x="2438400" y="3505200"/>
            <a:ext cx="609600" cy="1524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5417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t>
            </a:r>
            <a:r>
              <a:rPr lang="en-US" sz="2400" dirty="0" smtClean="0">
                <a:effectLst/>
              </a:rPr>
              <a:t>a Sequential Ensemble Filter</a:t>
            </a:r>
            <a:endParaRPr lang="en-US" sz="2400" dirty="0"/>
          </a:p>
        </p:txBody>
      </p:sp>
      <p:pic>
        <p:nvPicPr>
          <p:cNvPr id="3" name="Picture 10" descr="DataAssimilationDiagram_fra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12"/>
          <p:cNvSpPr txBox="1">
            <a:spLocks noChangeArrowheads="1"/>
          </p:cNvSpPr>
          <p:nvPr/>
        </p:nvSpPr>
        <p:spPr bwMode="auto">
          <a:xfrm>
            <a:off x="112713" y="3429000"/>
            <a:ext cx="31369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estimate after using previous observation (</a:t>
            </a:r>
            <a:r>
              <a:rPr lang="en-US" dirty="0">
                <a:solidFill>
                  <a:srgbClr val="0000FF"/>
                </a:solidFill>
                <a:latin typeface="Calibri"/>
                <a:ea typeface="+mn-ea"/>
                <a:cs typeface="+mn-cs"/>
              </a:rPr>
              <a:t>analysis</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5" name="Text Box 13"/>
          <p:cNvSpPr txBox="1">
            <a:spLocks noChangeArrowheads="1"/>
          </p:cNvSpPr>
          <p:nvPr/>
        </p:nvSpPr>
        <p:spPr bwMode="auto">
          <a:xfrm>
            <a:off x="4179888" y="3429000"/>
            <a:ext cx="2359025"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at time of next observation (</a:t>
            </a:r>
            <a:r>
              <a:rPr lang="en-US" dirty="0">
                <a:solidFill>
                  <a:srgbClr val="008000"/>
                </a:solidFill>
                <a:latin typeface="Calibri"/>
                <a:ea typeface="+mn-ea"/>
                <a:cs typeface="+mn-cs"/>
              </a:rPr>
              <a:t>prior</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6" name="Rectangle 14"/>
          <p:cNvSpPr>
            <a:spLocks noChangeArrowheads="1"/>
          </p:cNvSpPr>
          <p:nvPr/>
        </p:nvSpPr>
        <p:spPr bwMode="auto">
          <a:xfrm>
            <a:off x="457200" y="1143000"/>
            <a:ext cx="8223615"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model to advance </a:t>
            </a:r>
            <a:r>
              <a:rPr lang="en-US" dirty="0">
                <a:solidFill>
                  <a:srgbClr val="008000"/>
                </a:solidFill>
                <a:latin typeface="Calibri"/>
                <a:ea typeface="+mn-ea"/>
                <a:cs typeface="+mn-cs"/>
              </a:rPr>
              <a:t>ensemble</a:t>
            </a:r>
            <a:r>
              <a:rPr lang="en-US" dirty="0">
                <a:solidFill>
                  <a:prstClr val="black"/>
                </a:solidFill>
                <a:latin typeface="Calibri"/>
                <a:ea typeface="+mn-ea"/>
                <a:cs typeface="+mn-cs"/>
              </a:rPr>
              <a:t> (3 members here) to time at which next observation becomes available.</a:t>
            </a:r>
          </a:p>
        </p:txBody>
      </p:sp>
    </p:spTree>
    <p:extLst>
      <p:ext uri="{BB962C8B-B14F-4D97-AF65-F5344CB8AC3E}">
        <p14:creationId xmlns:p14="http://schemas.microsoft.com/office/powerpoint/2010/main" val="2658662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 with Incremental Update</a:t>
            </a:r>
            <a:endParaRPr lang="en-US" sz="2800" dirty="0">
              <a:solidFill>
                <a:schemeClr val="bg1"/>
              </a:solidFill>
              <a:ea typeface="ヒラギノ角ゴ Pro W3" charset="-128"/>
              <a:cs typeface="ヒラギノ角ゴ Pro W3" charset="-128"/>
            </a:endParaRPr>
          </a:p>
        </p:txBody>
      </p:sp>
      <p:sp>
        <p:nvSpPr>
          <p:cNvPr id="11" name="TextBox 10"/>
          <p:cNvSpPr txBox="1"/>
          <p:nvPr/>
        </p:nvSpPr>
        <p:spPr>
          <a:xfrm>
            <a:off x="304800" y="838200"/>
            <a:ext cx="8382000" cy="2677656"/>
          </a:xfrm>
          <a:prstGeom prst="rect">
            <a:avLst/>
          </a:prstGeom>
          <a:noFill/>
        </p:spPr>
        <p:txBody>
          <a:bodyPr wrap="square" rtlCol="0">
            <a:spAutoFit/>
          </a:bodyPr>
          <a:lstStyle/>
          <a:p>
            <a:pPr>
              <a:lnSpc>
                <a:spcPct val="150000"/>
              </a:lnSpc>
            </a:pPr>
            <a:r>
              <a:rPr lang="en-US" dirty="0" smtClean="0"/>
              <a:t>Local slope is just that, local.</a:t>
            </a:r>
          </a:p>
          <a:p>
            <a:pPr>
              <a:lnSpc>
                <a:spcPct val="150000"/>
              </a:lnSpc>
            </a:pPr>
            <a:r>
              <a:rPr lang="en-US" dirty="0" smtClean="0"/>
              <a:t>Following it for a long </a:t>
            </a:r>
            <a:r>
              <a:rPr lang="en-US" dirty="0" smtClean="0"/>
              <a:t>way </a:t>
            </a:r>
            <a:r>
              <a:rPr lang="en-US" dirty="0" smtClean="0"/>
              <a:t>is a bad idea.</a:t>
            </a:r>
          </a:p>
          <a:p>
            <a:r>
              <a:rPr lang="en-US" dirty="0" smtClean="0"/>
              <a:t>Will use a Bayesian consistent incremental update.</a:t>
            </a:r>
          </a:p>
          <a:p>
            <a:pPr lvl="1"/>
            <a:r>
              <a:rPr lang="en-US" dirty="0" smtClean="0"/>
              <a:t>Observation with error variance </a:t>
            </a:r>
            <a:r>
              <a:rPr lang="en-US" i="1" dirty="0" smtClean="0"/>
              <a:t>s</a:t>
            </a:r>
            <a:r>
              <a:rPr lang="en-US" dirty="0" smtClean="0"/>
              <a:t>.</a:t>
            </a:r>
          </a:p>
          <a:p>
            <a:pPr lvl="1"/>
            <a:r>
              <a:rPr lang="en-US" dirty="0" smtClean="0"/>
              <a:t>Assimilate </a:t>
            </a:r>
            <a:r>
              <a:rPr lang="en-US" i="1" dirty="0" smtClean="0"/>
              <a:t>k</a:t>
            </a:r>
            <a:r>
              <a:rPr lang="en-US" dirty="0" smtClean="0"/>
              <a:t> observations with this value.</a:t>
            </a:r>
          </a:p>
          <a:p>
            <a:pPr lvl="1"/>
            <a:r>
              <a:rPr lang="en-US" dirty="0" smtClean="0"/>
              <a:t>Each of these has error variance </a:t>
            </a:r>
            <a:r>
              <a:rPr lang="en-US" i="1" dirty="0" smtClean="0"/>
              <a:t>s/k</a:t>
            </a:r>
            <a:r>
              <a:rPr lang="en-US" dirty="0" smtClean="0"/>
              <a:t>.</a:t>
            </a:r>
          </a:p>
        </p:txBody>
      </p:sp>
    </p:spTree>
    <p:extLst>
      <p:ext uri="{BB962C8B-B14F-4D97-AF65-F5344CB8AC3E}">
        <p14:creationId xmlns:p14="http://schemas.microsoft.com/office/powerpoint/2010/main" val="4979537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Incremental Update</a:t>
            </a:r>
            <a:endParaRPr lang="en-US" sz="2800" dirty="0">
              <a:solidFill>
                <a:schemeClr val="bg1"/>
              </a:solidFill>
              <a:ea typeface="ヒラギノ角ゴ Pro W3" charset="-128"/>
              <a:cs typeface="ヒラギノ角ゴ Pro W3"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
        <p:nvSpPr>
          <p:cNvPr id="7" name="TextBox 6"/>
          <p:cNvSpPr txBox="1"/>
          <p:nvPr/>
        </p:nvSpPr>
        <p:spPr>
          <a:xfrm>
            <a:off x="5105400" y="1066800"/>
            <a:ext cx="3733800" cy="4154984"/>
          </a:xfrm>
          <a:prstGeom prst="rect">
            <a:avLst/>
          </a:prstGeom>
          <a:noFill/>
        </p:spPr>
        <p:txBody>
          <a:bodyPr wrap="square" rtlCol="0">
            <a:spAutoFit/>
          </a:bodyPr>
          <a:lstStyle/>
          <a:p>
            <a:r>
              <a:rPr lang="en-US" dirty="0" smtClean="0"/>
              <a:t>This is an RHF update with 4 increments. Individual increments highlighted for two ensemble members.</a:t>
            </a:r>
          </a:p>
          <a:p>
            <a:endParaRPr lang="en-US" dirty="0"/>
          </a:p>
          <a:p>
            <a:r>
              <a:rPr lang="en-US" dirty="0" smtClean="0"/>
              <a:t>For an EAKF, posterior would be identical to machine precision.</a:t>
            </a:r>
          </a:p>
          <a:p>
            <a:endParaRPr lang="en-US" dirty="0"/>
          </a:p>
          <a:p>
            <a:r>
              <a:rPr lang="en-US" dirty="0" smtClean="0"/>
              <a:t>Nearly identical for RHF.</a:t>
            </a:r>
            <a:endParaRPr lang="en-US" dirty="0"/>
          </a:p>
        </p:txBody>
      </p:sp>
    </p:spTree>
    <p:extLst>
      <p:ext uri="{BB962C8B-B14F-4D97-AF65-F5344CB8AC3E}">
        <p14:creationId xmlns:p14="http://schemas.microsoft.com/office/powerpoint/2010/main" val="8274621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 with Incremental Update</a:t>
            </a:r>
            <a:endParaRPr lang="en-US" sz="2800" dirty="0">
              <a:solidFill>
                <a:schemeClr val="bg1"/>
              </a:solidFill>
              <a:ea typeface="ヒラギノ角ゴ Pro W3" charset="-128"/>
              <a:cs typeface="ヒラギノ角ゴ Pro W3"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
        <p:nvSpPr>
          <p:cNvPr id="6" name="TextBox 5"/>
          <p:cNvSpPr txBox="1"/>
          <p:nvPr/>
        </p:nvSpPr>
        <p:spPr>
          <a:xfrm>
            <a:off x="5105400" y="1066800"/>
            <a:ext cx="3733800" cy="1938992"/>
          </a:xfrm>
          <a:prstGeom prst="rect">
            <a:avLst/>
          </a:prstGeom>
          <a:noFill/>
        </p:spPr>
        <p:txBody>
          <a:bodyPr wrap="square" rtlCol="0">
            <a:spAutoFit/>
          </a:bodyPr>
          <a:lstStyle/>
          <a:p>
            <a:r>
              <a:rPr lang="en-US" dirty="0"/>
              <a:t>2</a:t>
            </a:r>
            <a:r>
              <a:rPr lang="en-US" dirty="0" smtClean="0"/>
              <a:t> increments with subsets ½ ensemble.</a:t>
            </a:r>
          </a:p>
          <a:p>
            <a:endParaRPr lang="en-US" dirty="0"/>
          </a:p>
          <a:p>
            <a:r>
              <a:rPr lang="en-US" dirty="0" smtClean="0"/>
              <a:t>Posterior for state qualitatively improving.</a:t>
            </a:r>
            <a:endParaRPr lang="en-US" dirty="0"/>
          </a:p>
        </p:txBody>
      </p:sp>
    </p:spTree>
    <p:extLst>
      <p:ext uri="{BB962C8B-B14F-4D97-AF65-F5344CB8AC3E}">
        <p14:creationId xmlns:p14="http://schemas.microsoft.com/office/powerpoint/2010/main" val="6403169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 with Incremental Update</a:t>
            </a:r>
            <a:endParaRPr lang="en-US" sz="2800" dirty="0">
              <a:solidFill>
                <a:schemeClr val="bg1"/>
              </a:solidFill>
              <a:ea typeface="ヒラギノ角ゴ Pro W3" charset="-128"/>
              <a:cs typeface="ヒラギノ角ゴ Pro W3" charset="-128"/>
            </a:endParaRPr>
          </a:p>
        </p:txBody>
      </p:sp>
      <p:sp>
        <p:nvSpPr>
          <p:cNvPr id="6" name="TextBox 5"/>
          <p:cNvSpPr txBox="1"/>
          <p:nvPr/>
        </p:nvSpPr>
        <p:spPr>
          <a:xfrm>
            <a:off x="5105400" y="1066800"/>
            <a:ext cx="3733800" cy="1938992"/>
          </a:xfrm>
          <a:prstGeom prst="rect">
            <a:avLst/>
          </a:prstGeom>
          <a:noFill/>
        </p:spPr>
        <p:txBody>
          <a:bodyPr wrap="square" rtlCol="0">
            <a:spAutoFit/>
          </a:bodyPr>
          <a:lstStyle/>
          <a:p>
            <a:r>
              <a:rPr lang="en-US" dirty="0"/>
              <a:t>4</a:t>
            </a:r>
            <a:r>
              <a:rPr lang="en-US" dirty="0" smtClean="0"/>
              <a:t> increments with subsets ½ ensemble.</a:t>
            </a:r>
          </a:p>
          <a:p>
            <a:endParaRPr lang="en-US" dirty="0"/>
          </a:p>
          <a:p>
            <a:r>
              <a:rPr lang="en-US" dirty="0" smtClean="0"/>
              <a:t>Posterior for state qualitatively improving.</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1991961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 with Incremental Update</a:t>
            </a:r>
            <a:endParaRPr lang="en-US" sz="2800" dirty="0">
              <a:solidFill>
                <a:schemeClr val="bg1"/>
              </a:solidFill>
              <a:ea typeface="ヒラギノ角ゴ Pro W3" charset="-128"/>
              <a:cs typeface="ヒラギノ角ゴ Pro W3" charset="-128"/>
            </a:endParaRPr>
          </a:p>
        </p:txBody>
      </p:sp>
      <p:sp>
        <p:nvSpPr>
          <p:cNvPr id="6" name="TextBox 5"/>
          <p:cNvSpPr txBox="1"/>
          <p:nvPr/>
        </p:nvSpPr>
        <p:spPr>
          <a:xfrm>
            <a:off x="5105400" y="1066800"/>
            <a:ext cx="3733800" cy="1938992"/>
          </a:xfrm>
          <a:prstGeom prst="rect">
            <a:avLst/>
          </a:prstGeom>
          <a:noFill/>
        </p:spPr>
        <p:txBody>
          <a:bodyPr wrap="square" rtlCol="0">
            <a:spAutoFit/>
          </a:bodyPr>
          <a:lstStyle/>
          <a:p>
            <a:r>
              <a:rPr lang="en-US" dirty="0"/>
              <a:t>8</a:t>
            </a:r>
            <a:r>
              <a:rPr lang="en-US" dirty="0" smtClean="0"/>
              <a:t> increments with subsets ½ ensemble.</a:t>
            </a:r>
          </a:p>
          <a:p>
            <a:endParaRPr lang="en-US" dirty="0"/>
          </a:p>
          <a:p>
            <a:r>
              <a:rPr lang="en-US" dirty="0" smtClean="0"/>
              <a:t>Posterior for state qualitatively improving.</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2173882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 with Incremental Update</a:t>
            </a:r>
            <a:endParaRPr lang="en-US" sz="2800" dirty="0">
              <a:solidFill>
                <a:schemeClr val="bg1"/>
              </a:solidFill>
              <a:ea typeface="ヒラギノ角ゴ Pro W3" charset="-128"/>
              <a:cs typeface="ヒラギノ角ゴ Pro W3" charset="-128"/>
            </a:endParaRPr>
          </a:p>
        </p:txBody>
      </p:sp>
      <p:sp>
        <p:nvSpPr>
          <p:cNvPr id="6" name="TextBox 5"/>
          <p:cNvSpPr txBox="1"/>
          <p:nvPr/>
        </p:nvSpPr>
        <p:spPr>
          <a:xfrm>
            <a:off x="5105400" y="1066800"/>
            <a:ext cx="3733800" cy="3416320"/>
          </a:xfrm>
          <a:prstGeom prst="rect">
            <a:avLst/>
          </a:prstGeom>
          <a:noFill/>
        </p:spPr>
        <p:txBody>
          <a:bodyPr wrap="square" rtlCol="0">
            <a:spAutoFit/>
          </a:bodyPr>
          <a:lstStyle/>
          <a:p>
            <a:r>
              <a:rPr lang="en-US" dirty="0"/>
              <a:t>8</a:t>
            </a:r>
            <a:r>
              <a:rPr lang="en-US" dirty="0" smtClean="0"/>
              <a:t> increments with subset 1/4 ensemble.</a:t>
            </a:r>
          </a:p>
          <a:p>
            <a:endParaRPr lang="en-US" dirty="0"/>
          </a:p>
          <a:p>
            <a:r>
              <a:rPr lang="en-US" dirty="0" smtClean="0"/>
              <a:t>Posterior for state degraded.</a:t>
            </a:r>
          </a:p>
          <a:p>
            <a:endParaRPr lang="en-US" dirty="0"/>
          </a:p>
          <a:p>
            <a:r>
              <a:rPr lang="en-US" dirty="0" smtClean="0"/>
              <a:t>Increment is moving outside of local linear validity.</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173590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 with Incremental Update</a:t>
            </a:r>
            <a:endParaRPr lang="en-US" sz="2800" dirty="0">
              <a:solidFill>
                <a:schemeClr val="bg1"/>
              </a:solidFill>
              <a:ea typeface="ヒラギノ角ゴ Pro W3" charset="-128"/>
              <a:cs typeface="ヒラギノ角ゴ Pro W3" charset="-128"/>
            </a:endParaRPr>
          </a:p>
        </p:txBody>
      </p:sp>
      <p:sp>
        <p:nvSpPr>
          <p:cNvPr id="6" name="TextBox 5"/>
          <p:cNvSpPr txBox="1"/>
          <p:nvPr/>
        </p:nvSpPr>
        <p:spPr>
          <a:xfrm>
            <a:off x="5105400" y="1066800"/>
            <a:ext cx="3733800" cy="2308324"/>
          </a:xfrm>
          <a:prstGeom prst="rect">
            <a:avLst/>
          </a:prstGeom>
          <a:noFill/>
        </p:spPr>
        <p:txBody>
          <a:bodyPr wrap="square" rtlCol="0">
            <a:spAutoFit/>
          </a:bodyPr>
          <a:lstStyle/>
          <a:p>
            <a:r>
              <a:rPr lang="en-US" dirty="0" smtClean="0"/>
              <a:t>16 increments with subset 1/4 ensemble.</a:t>
            </a:r>
          </a:p>
          <a:p>
            <a:endParaRPr lang="en-US" dirty="0"/>
          </a:p>
          <a:p>
            <a:r>
              <a:rPr lang="en-US" dirty="0" smtClean="0"/>
              <a:t>Posterior for state improved.</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7923450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 with Incremental Update</a:t>
            </a:r>
            <a:endParaRPr lang="en-US" sz="2800" dirty="0">
              <a:solidFill>
                <a:schemeClr val="bg1"/>
              </a:solidFill>
              <a:ea typeface="ヒラギノ角ゴ Pro W3" charset="-128"/>
              <a:cs typeface="ヒラギノ角ゴ Pro W3" charset="-128"/>
            </a:endParaRPr>
          </a:p>
        </p:txBody>
      </p:sp>
      <p:sp>
        <p:nvSpPr>
          <p:cNvPr id="7" name="TextBox 6"/>
          <p:cNvSpPr txBox="1"/>
          <p:nvPr/>
        </p:nvSpPr>
        <p:spPr>
          <a:xfrm>
            <a:off x="304800" y="838200"/>
            <a:ext cx="8382000" cy="3046988"/>
          </a:xfrm>
          <a:prstGeom prst="rect">
            <a:avLst/>
          </a:prstGeom>
          <a:noFill/>
        </p:spPr>
        <p:txBody>
          <a:bodyPr wrap="square" rtlCol="0">
            <a:spAutoFit/>
          </a:bodyPr>
          <a:lstStyle/>
          <a:p>
            <a:r>
              <a:rPr lang="en-US" dirty="0" smtClean="0"/>
              <a:t>If relation between observation and state is locally a continuous, smooth (first two derivatives continuous) function:</a:t>
            </a:r>
          </a:p>
          <a:p>
            <a:r>
              <a:rPr lang="en-US" dirty="0" smtClean="0"/>
              <a:t>Then, in the limit of a large ensemble, fixed local subset size, and large number of increments: </a:t>
            </a:r>
          </a:p>
          <a:p>
            <a:endParaRPr lang="en-US" dirty="0"/>
          </a:p>
          <a:p>
            <a:r>
              <a:rPr lang="en-US" dirty="0"/>
              <a:t>T</a:t>
            </a:r>
            <a:r>
              <a:rPr lang="en-US" dirty="0" smtClean="0"/>
              <a:t>he local linear regression with incremental update converges to the correct posterior distribution.</a:t>
            </a:r>
          </a:p>
        </p:txBody>
      </p:sp>
    </p:spTree>
    <p:extLst>
      <p:ext uri="{BB962C8B-B14F-4D97-AF65-F5344CB8AC3E}">
        <p14:creationId xmlns:p14="http://schemas.microsoft.com/office/powerpoint/2010/main" val="1885058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Linear Regression with Incremental Update</a:t>
            </a:r>
            <a:endParaRPr lang="en-US" sz="2800" dirty="0">
              <a:solidFill>
                <a:schemeClr val="bg1"/>
              </a:solidFill>
              <a:ea typeface="ヒラギノ角ゴ Pro W3" charset="-128"/>
              <a:cs typeface="ヒラギノ角ゴ Pro W3" charset="-128"/>
            </a:endParaRPr>
          </a:p>
        </p:txBody>
      </p:sp>
      <p:sp>
        <p:nvSpPr>
          <p:cNvPr id="7" name="TextBox 6"/>
          <p:cNvSpPr txBox="1"/>
          <p:nvPr/>
        </p:nvSpPr>
        <p:spPr>
          <a:xfrm>
            <a:off x="304800" y="838200"/>
            <a:ext cx="8382000" cy="4524315"/>
          </a:xfrm>
          <a:prstGeom prst="rect">
            <a:avLst/>
          </a:prstGeom>
          <a:noFill/>
        </p:spPr>
        <p:txBody>
          <a:bodyPr wrap="square" rtlCol="0">
            <a:spAutoFit/>
          </a:bodyPr>
          <a:lstStyle/>
          <a:p>
            <a:r>
              <a:rPr lang="en-US" dirty="0" smtClean="0"/>
              <a:t>If relation between observation and state is locally a continuous, smooth (first two derivatives continuous) function:</a:t>
            </a:r>
            <a:endParaRPr lang="en-US" dirty="0"/>
          </a:p>
          <a:p>
            <a:r>
              <a:rPr lang="en-US" dirty="0" smtClean="0"/>
              <a:t>Then, in the limit of a large ensemble, fixed local subset size, and large number of increments: </a:t>
            </a:r>
          </a:p>
          <a:p>
            <a:endParaRPr lang="en-US" dirty="0"/>
          </a:p>
          <a:p>
            <a:r>
              <a:rPr lang="en-US" dirty="0"/>
              <a:t>T</a:t>
            </a:r>
            <a:r>
              <a:rPr lang="en-US" dirty="0" smtClean="0"/>
              <a:t>he local linear regression with incremental update converges to the correct posterior distribution.</a:t>
            </a:r>
          </a:p>
          <a:p>
            <a:endParaRPr lang="en-US" dirty="0"/>
          </a:p>
          <a:p>
            <a:endParaRPr lang="en-US" dirty="0" smtClean="0"/>
          </a:p>
          <a:p>
            <a:r>
              <a:rPr lang="en-US" dirty="0" smtClean="0"/>
              <a:t>This could be very expensive,</a:t>
            </a:r>
          </a:p>
          <a:p>
            <a:r>
              <a:rPr lang="en-US" dirty="0" smtClean="0"/>
              <a:t>No guarantees about what goes on in the presence of noise.</a:t>
            </a:r>
          </a:p>
        </p:txBody>
      </p:sp>
    </p:spTree>
    <p:extLst>
      <p:ext uri="{BB962C8B-B14F-4D97-AF65-F5344CB8AC3E}">
        <p14:creationId xmlns:p14="http://schemas.microsoft.com/office/powerpoint/2010/main" val="15849850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Multi-valued, not smooth example.</a:t>
            </a:r>
            <a:endParaRPr lang="en-US" sz="2800" dirty="0">
              <a:solidFill>
                <a:schemeClr val="bg1"/>
              </a:solidFill>
              <a:ea typeface="ヒラギノ角ゴ Pro W3" charset="-128"/>
              <a:cs typeface="ヒラギノ角ゴ Pro W3"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
        <p:nvSpPr>
          <p:cNvPr id="10" name="TextBox 9"/>
          <p:cNvSpPr txBox="1"/>
          <p:nvPr/>
        </p:nvSpPr>
        <p:spPr>
          <a:xfrm>
            <a:off x="5105400" y="1066800"/>
            <a:ext cx="3733800" cy="1569660"/>
          </a:xfrm>
          <a:prstGeom prst="rect">
            <a:avLst/>
          </a:prstGeom>
          <a:noFill/>
        </p:spPr>
        <p:txBody>
          <a:bodyPr wrap="square" rtlCol="0">
            <a:spAutoFit/>
          </a:bodyPr>
          <a:lstStyle/>
          <a:p>
            <a:r>
              <a:rPr lang="en-US" dirty="0" smtClean="0"/>
              <a:t>Similar in form to a wind speed observation with state velocity component.</a:t>
            </a:r>
          </a:p>
          <a:p>
            <a:endParaRPr lang="en-US" dirty="0"/>
          </a:p>
        </p:txBody>
      </p:sp>
    </p:spTree>
    <p:extLst>
      <p:ext uri="{BB962C8B-B14F-4D97-AF65-F5344CB8AC3E}">
        <p14:creationId xmlns:p14="http://schemas.microsoft.com/office/powerpoint/2010/main" val="1115630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4" descr="DataAssimilationDiagram_fram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6"/>
          <p:cNvSpPr txBox="1">
            <a:spLocks noChangeArrowheads="1"/>
          </p:cNvSpPr>
          <p:nvPr/>
        </p:nvSpPr>
        <p:spPr bwMode="auto">
          <a:xfrm>
            <a:off x="457200" y="1143000"/>
            <a:ext cx="79248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marL="457200" indent="-457200" defTabSz="457200" eaLnBrk="1" fontAlgn="auto" hangingPunct="1">
              <a:spcBef>
                <a:spcPts val="0"/>
              </a:spcBef>
              <a:spcAft>
                <a:spcPts val="0"/>
              </a:spcAft>
              <a:buFont typeface="+mj-lt"/>
              <a:buAutoNum type="arabicPeriod" startAt="2"/>
            </a:pPr>
            <a:r>
              <a:rPr lang="en-US" dirty="0" smtClean="0">
                <a:solidFill>
                  <a:prstClr val="black"/>
                </a:solidFill>
                <a:latin typeface="Calibri"/>
                <a:ea typeface="+mn-ea"/>
                <a:cs typeface="+mn-cs"/>
              </a:rPr>
              <a:t>Get </a:t>
            </a:r>
            <a:r>
              <a:rPr lang="en-US" dirty="0">
                <a:solidFill>
                  <a:prstClr val="black"/>
                </a:solidFill>
                <a:latin typeface="Calibri"/>
                <a:ea typeface="+mn-ea"/>
                <a:cs typeface="+mn-cs"/>
              </a:rPr>
              <a:t>prior ensemble sample of observation, </a:t>
            </a:r>
            <a:r>
              <a:rPr lang="en-US" i="1" dirty="0">
                <a:solidFill>
                  <a:prstClr val="black"/>
                </a:solidFill>
                <a:latin typeface="Times"/>
                <a:ea typeface="+mn-ea"/>
                <a:cs typeface="Times"/>
              </a:rPr>
              <a:t>y = h(x)</a:t>
            </a:r>
            <a:r>
              <a:rPr lang="en-US" dirty="0">
                <a:solidFill>
                  <a:prstClr val="black"/>
                </a:solidFill>
                <a:latin typeface="Calibri"/>
                <a:ea typeface="+mn-ea"/>
                <a:cs typeface="+mn-cs"/>
              </a:rPr>
              <a:t>, by applying forward operator </a:t>
            </a:r>
            <a:r>
              <a:rPr lang="en-US" b="1" dirty="0">
                <a:solidFill>
                  <a:prstClr val="black"/>
                </a:solidFill>
                <a:latin typeface="Calibri"/>
                <a:ea typeface="+mn-ea"/>
                <a:cs typeface="+mn-cs"/>
              </a:rPr>
              <a:t>h</a:t>
            </a:r>
            <a:r>
              <a:rPr lang="en-US" dirty="0">
                <a:solidFill>
                  <a:prstClr val="black"/>
                </a:solidFill>
                <a:latin typeface="Calibri"/>
                <a:ea typeface="+mn-ea"/>
                <a:cs typeface="+mn-cs"/>
              </a:rPr>
              <a:t> to each ensemble member.</a:t>
            </a:r>
            <a:endParaRPr lang="en-US" dirty="0">
              <a:solidFill>
                <a:prstClr val="black"/>
              </a:solidFill>
              <a:latin typeface="Times New Roman" charset="0"/>
              <a:ea typeface="+mn-ea"/>
              <a:cs typeface="+mn-cs"/>
            </a:endParaRPr>
          </a:p>
        </p:txBody>
      </p:sp>
      <p:sp>
        <p:nvSpPr>
          <p:cNvPr id="5" name="Text Box 7"/>
          <p:cNvSpPr txBox="1">
            <a:spLocks noChangeArrowheads="1"/>
          </p:cNvSpPr>
          <p:nvPr/>
        </p:nvSpPr>
        <p:spPr bwMode="auto">
          <a:xfrm>
            <a:off x="5138738" y="2681794"/>
            <a:ext cx="3417887" cy="3046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Theory: observations from instruments with uncorrelated errors can be done </a:t>
            </a:r>
            <a:r>
              <a:rPr lang="en-US" dirty="0" smtClean="0">
                <a:solidFill>
                  <a:prstClr val="black"/>
                </a:solidFill>
                <a:latin typeface="Calibri"/>
                <a:ea typeface="+mn-ea"/>
                <a:cs typeface="+mn-cs"/>
              </a:rPr>
              <a:t>sequentially.</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srgbClr val="FF0000"/>
                </a:solidFill>
                <a:latin typeface="Calibri"/>
                <a:ea typeface="+mn-ea"/>
                <a:cs typeface="+mn-cs"/>
              </a:rPr>
              <a:t>Can think about single observation without (too much) loss of generality.</a:t>
            </a:r>
            <a:endParaRPr lang="en-US" dirty="0">
              <a:solidFill>
                <a:srgbClr val="FF0000"/>
              </a:solidFill>
              <a:latin typeface="Calibri"/>
              <a:ea typeface="+mn-ea"/>
              <a:cs typeface="+mn-cs"/>
            </a:endParaRPr>
          </a:p>
        </p:txBody>
      </p:sp>
    </p:spTree>
    <p:extLst>
      <p:ext uri="{BB962C8B-B14F-4D97-AF65-F5344CB8AC3E}">
        <p14:creationId xmlns:p14="http://schemas.microsoft.com/office/powerpoint/2010/main" val="4921420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Multi-valued, not smooth example.</a:t>
            </a:r>
            <a:endParaRPr lang="en-US" sz="2800" dirty="0">
              <a:solidFill>
                <a:schemeClr val="bg1"/>
              </a:solidFill>
              <a:ea typeface="ヒラギノ角ゴ Pro W3" charset="-128"/>
              <a:cs typeface="ヒラギノ角ゴ Pro W3" charset="-128"/>
            </a:endParaRPr>
          </a:p>
        </p:txBody>
      </p:sp>
      <p:sp>
        <p:nvSpPr>
          <p:cNvPr id="10" name="TextBox 9"/>
          <p:cNvSpPr txBox="1"/>
          <p:nvPr/>
        </p:nvSpPr>
        <p:spPr>
          <a:xfrm>
            <a:off x="5105400" y="1066800"/>
            <a:ext cx="3733800" cy="1569660"/>
          </a:xfrm>
          <a:prstGeom prst="rect">
            <a:avLst/>
          </a:prstGeom>
          <a:noFill/>
        </p:spPr>
        <p:txBody>
          <a:bodyPr wrap="square" rtlCol="0">
            <a:spAutoFit/>
          </a:bodyPr>
          <a:lstStyle/>
          <a:p>
            <a:r>
              <a:rPr lang="en-US" dirty="0" smtClean="0"/>
              <a:t>Standard regression does not capture bimodality of state posterior.</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5741404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Multi-valued, not smooth example.</a:t>
            </a:r>
            <a:endParaRPr lang="en-US" sz="2800" dirty="0">
              <a:solidFill>
                <a:schemeClr val="bg1"/>
              </a:solidFill>
              <a:ea typeface="ヒラギノ角ゴ Pro W3" charset="-128"/>
              <a:cs typeface="ヒラギノ角ゴ Pro W3" charset="-128"/>
            </a:endParaRPr>
          </a:p>
        </p:txBody>
      </p:sp>
      <p:sp>
        <p:nvSpPr>
          <p:cNvPr id="10" name="TextBox 9"/>
          <p:cNvSpPr txBox="1"/>
          <p:nvPr/>
        </p:nvSpPr>
        <p:spPr>
          <a:xfrm>
            <a:off x="5105400" y="1066800"/>
            <a:ext cx="3733800" cy="3785652"/>
          </a:xfrm>
          <a:prstGeom prst="rect">
            <a:avLst/>
          </a:prstGeom>
          <a:noFill/>
        </p:spPr>
        <p:txBody>
          <a:bodyPr wrap="square" rtlCol="0">
            <a:spAutoFit/>
          </a:bodyPr>
          <a:lstStyle/>
          <a:p>
            <a:r>
              <a:rPr lang="en-US" dirty="0" smtClean="0"/>
              <a:t>Local regression with ½ of the ensemble does much better. </a:t>
            </a:r>
          </a:p>
          <a:p>
            <a:endParaRPr lang="en-US" dirty="0"/>
          </a:p>
          <a:p>
            <a:r>
              <a:rPr lang="en-US" dirty="0" smtClean="0"/>
              <a:t>Captures bimodal posterior.</a:t>
            </a:r>
          </a:p>
          <a:p>
            <a:endParaRPr lang="en-US" dirty="0"/>
          </a:p>
          <a:p>
            <a:r>
              <a:rPr lang="en-US" dirty="0" smtClean="0"/>
              <a:t>Note problems where relation is not smooth.</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10687211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Multi-valued, not smooth example.</a:t>
            </a:r>
            <a:endParaRPr lang="en-US" sz="2800" dirty="0">
              <a:solidFill>
                <a:schemeClr val="bg1"/>
              </a:solidFill>
              <a:ea typeface="ヒラギノ角ゴ Pro W3" charset="-128"/>
              <a:cs typeface="ヒラギノ角ゴ Pro W3" charset="-128"/>
            </a:endParaRPr>
          </a:p>
        </p:txBody>
      </p:sp>
      <p:sp>
        <p:nvSpPr>
          <p:cNvPr id="10" name="TextBox 9"/>
          <p:cNvSpPr txBox="1"/>
          <p:nvPr/>
        </p:nvSpPr>
        <p:spPr>
          <a:xfrm>
            <a:off x="5105400" y="1066800"/>
            <a:ext cx="3733800" cy="2677656"/>
          </a:xfrm>
          <a:prstGeom prst="rect">
            <a:avLst/>
          </a:prstGeom>
          <a:noFill/>
        </p:spPr>
        <p:txBody>
          <a:bodyPr wrap="square" rtlCol="0">
            <a:spAutoFit/>
          </a:bodyPr>
          <a:lstStyle/>
          <a:p>
            <a:r>
              <a:rPr lang="en-US" dirty="0" smtClean="0"/>
              <a:t>Local regression with1/4 of the ensemble does even better. </a:t>
            </a:r>
          </a:p>
          <a:p>
            <a:endParaRPr lang="en-US" dirty="0"/>
          </a:p>
          <a:p>
            <a:r>
              <a:rPr lang="en-US" dirty="0" smtClean="0"/>
              <a:t>No need for incremental updates here.</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6325277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Discontinuous example.</a:t>
            </a:r>
            <a:endParaRPr lang="en-US" sz="2800" dirty="0">
              <a:solidFill>
                <a:schemeClr val="bg1"/>
              </a:solidFill>
              <a:ea typeface="ヒラギノ角ゴ Pro W3" charset="-128"/>
              <a:cs typeface="ヒラギノ角ゴ Pro W3" charset="-128"/>
            </a:endParaRPr>
          </a:p>
        </p:txBody>
      </p:sp>
      <p:sp>
        <p:nvSpPr>
          <p:cNvPr id="10" name="TextBox 9"/>
          <p:cNvSpPr txBox="1"/>
          <p:nvPr/>
        </p:nvSpPr>
        <p:spPr>
          <a:xfrm>
            <a:off x="5105400" y="1066800"/>
            <a:ext cx="3733800" cy="2308324"/>
          </a:xfrm>
          <a:prstGeom prst="rect">
            <a:avLst/>
          </a:prstGeom>
          <a:noFill/>
        </p:spPr>
        <p:txBody>
          <a:bodyPr wrap="square" rtlCol="0">
            <a:spAutoFit/>
          </a:bodyPr>
          <a:lstStyle/>
          <a:p>
            <a:r>
              <a:rPr lang="en-US" dirty="0" smtClean="0"/>
              <a:t>Example of threshold process. Like measurement of rainfall rate and state variable of low-level temperature.</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14979367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Discontinuous example.</a:t>
            </a:r>
            <a:endParaRPr lang="en-US" sz="2800" dirty="0">
              <a:solidFill>
                <a:schemeClr val="bg1"/>
              </a:solidFill>
              <a:ea typeface="ヒラギノ角ゴ Pro W3" charset="-128"/>
              <a:cs typeface="ヒラギノ角ゴ Pro W3" charset="-128"/>
            </a:endParaRPr>
          </a:p>
        </p:txBody>
      </p:sp>
      <p:sp>
        <p:nvSpPr>
          <p:cNvPr id="10" name="TextBox 9"/>
          <p:cNvSpPr txBox="1"/>
          <p:nvPr/>
        </p:nvSpPr>
        <p:spPr>
          <a:xfrm>
            <a:off x="5105400" y="1066800"/>
            <a:ext cx="3733800" cy="1200329"/>
          </a:xfrm>
          <a:prstGeom prst="rect">
            <a:avLst/>
          </a:prstGeom>
          <a:noFill/>
        </p:spPr>
        <p:txBody>
          <a:bodyPr wrap="square" rtlCol="0">
            <a:spAutoFit/>
          </a:bodyPr>
          <a:lstStyle/>
          <a:p>
            <a:r>
              <a:rPr lang="en-US" dirty="0" smtClean="0"/>
              <a:t>Basic RHF does well on this, but it’s an ’accident’.</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13976430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Discontinuous example.</a:t>
            </a:r>
            <a:endParaRPr lang="en-US" sz="2800" dirty="0">
              <a:solidFill>
                <a:schemeClr val="bg1"/>
              </a:solidFill>
              <a:ea typeface="ヒラギノ角ゴ Pro W3" charset="-128"/>
              <a:cs typeface="ヒラギノ角ゴ Pro W3" charset="-128"/>
            </a:endParaRPr>
          </a:p>
        </p:txBody>
      </p:sp>
      <p:sp>
        <p:nvSpPr>
          <p:cNvPr id="10" name="TextBox 9"/>
          <p:cNvSpPr txBox="1"/>
          <p:nvPr/>
        </p:nvSpPr>
        <p:spPr>
          <a:xfrm>
            <a:off x="5105400" y="1066800"/>
            <a:ext cx="3733800" cy="3785652"/>
          </a:xfrm>
          <a:prstGeom prst="rect">
            <a:avLst/>
          </a:prstGeom>
          <a:noFill/>
        </p:spPr>
        <p:txBody>
          <a:bodyPr wrap="square" rtlCol="0">
            <a:spAutoFit/>
          </a:bodyPr>
          <a:lstStyle/>
          <a:p>
            <a:r>
              <a:rPr lang="en-US" dirty="0" smtClean="0"/>
              <a:t>Local regression with the two obvious clusters leads to ridiculous posterior.</a:t>
            </a:r>
          </a:p>
          <a:p>
            <a:endParaRPr lang="en-US" dirty="0"/>
          </a:p>
          <a:p>
            <a:r>
              <a:rPr lang="en-US" dirty="0" smtClean="0"/>
              <a:t>Lack of continuity of bivariate prior makes any regression-like update problematic.</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21454790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Regression with Noisy Priors</a:t>
            </a:r>
            <a:endParaRPr lang="en-US" sz="2800" dirty="0">
              <a:solidFill>
                <a:schemeClr val="bg1"/>
              </a:solidFill>
              <a:ea typeface="ヒラギノ角ゴ Pro W3" charset="-128"/>
              <a:cs typeface="ヒラギノ角ゴ Pro W3" charset="-128"/>
            </a:endParaRPr>
          </a:p>
        </p:txBody>
      </p:sp>
      <p:sp>
        <p:nvSpPr>
          <p:cNvPr id="10" name="TextBox 9"/>
          <p:cNvSpPr txBox="1"/>
          <p:nvPr/>
        </p:nvSpPr>
        <p:spPr>
          <a:xfrm>
            <a:off x="5105400" y="1066800"/>
            <a:ext cx="3733800" cy="3416320"/>
          </a:xfrm>
          <a:prstGeom prst="rect">
            <a:avLst/>
          </a:prstGeom>
          <a:noFill/>
        </p:spPr>
        <p:txBody>
          <a:bodyPr wrap="square" rtlCol="0">
            <a:spAutoFit/>
          </a:bodyPr>
          <a:lstStyle/>
          <a:p>
            <a:r>
              <a:rPr lang="en-US" dirty="0" smtClean="0"/>
              <a:t>Most geophysical applications have noisy bivariate priors. </a:t>
            </a:r>
          </a:p>
          <a:p>
            <a:endParaRPr lang="en-US" dirty="0" smtClean="0"/>
          </a:p>
          <a:p>
            <a:r>
              <a:rPr lang="en-US" dirty="0" smtClean="0"/>
              <a:t>Usually hard to detect nonlinearity (even this example is still pretty extreme).</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5743288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Regression with Noisy Priors</a:t>
            </a:r>
            <a:endParaRPr lang="en-US" sz="2800" dirty="0">
              <a:solidFill>
                <a:schemeClr val="bg1"/>
              </a:solidFill>
              <a:ea typeface="ヒラギノ角ゴ Pro W3" charset="-128"/>
              <a:cs typeface="ヒラギノ角ゴ Pro W3" charset="-128"/>
            </a:endParaRPr>
          </a:p>
        </p:txBody>
      </p:sp>
      <p:sp>
        <p:nvSpPr>
          <p:cNvPr id="10" name="TextBox 9"/>
          <p:cNvSpPr txBox="1"/>
          <p:nvPr/>
        </p:nvSpPr>
        <p:spPr>
          <a:xfrm>
            <a:off x="5105400" y="1066800"/>
            <a:ext cx="3733800" cy="1200329"/>
          </a:xfrm>
          <a:prstGeom prst="rect">
            <a:avLst/>
          </a:prstGeom>
          <a:noFill/>
        </p:spPr>
        <p:txBody>
          <a:bodyPr wrap="square" rtlCol="0">
            <a:spAutoFit/>
          </a:bodyPr>
          <a:lstStyle/>
          <a:p>
            <a:r>
              <a:rPr lang="en-US" dirty="0" smtClean="0"/>
              <a:t>Basic RHF can still be clearly suboptimal.</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8516178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Regression with Noisy Priors</a:t>
            </a:r>
            <a:endParaRPr lang="en-US" sz="2800" dirty="0">
              <a:solidFill>
                <a:schemeClr val="bg1"/>
              </a:solidFill>
              <a:ea typeface="ヒラギノ角ゴ Pro W3" charset="-128"/>
              <a:cs typeface="ヒラギノ角ゴ Pro W3" charset="-128"/>
            </a:endParaRPr>
          </a:p>
        </p:txBody>
      </p:sp>
      <p:sp>
        <p:nvSpPr>
          <p:cNvPr id="10" name="TextBox 9"/>
          <p:cNvSpPr txBox="1"/>
          <p:nvPr/>
        </p:nvSpPr>
        <p:spPr>
          <a:xfrm>
            <a:off x="5105400" y="1066800"/>
            <a:ext cx="3733800" cy="3416320"/>
          </a:xfrm>
          <a:prstGeom prst="rect">
            <a:avLst/>
          </a:prstGeom>
          <a:noFill/>
        </p:spPr>
        <p:txBody>
          <a:bodyPr wrap="square" rtlCol="0">
            <a:spAutoFit/>
          </a:bodyPr>
          <a:lstStyle/>
          <a:p>
            <a:r>
              <a:rPr lang="en-US" dirty="0" smtClean="0"/>
              <a:t>This result is for local ensemble with nearest ½ of ensemble and 8 increments.</a:t>
            </a:r>
          </a:p>
          <a:p>
            <a:endParaRPr lang="en-US" dirty="0"/>
          </a:p>
          <a:p>
            <a:r>
              <a:rPr lang="en-US" dirty="0" smtClean="0"/>
              <a:t>Need bigger local ensembles to reduce sampling errors. </a:t>
            </a:r>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2109897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smtClean="0">
                <a:latin typeface="Calibri"/>
                <a:cs typeface="Calibri"/>
              </a:rPr>
              <a:t>AMS, 9 January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smtClean="0">
                <a:solidFill>
                  <a:schemeClr val="bg1"/>
                </a:solidFill>
                <a:ea typeface="ヒラギノ角ゴ Pro W3" charset="-128"/>
                <a:cs typeface="ヒラギノ角ゴ Pro W3" charset="-128"/>
              </a:rPr>
              <a:t>Local Regression with Noisy Priors</a:t>
            </a:r>
            <a:endParaRPr lang="en-US" sz="2800" dirty="0">
              <a:solidFill>
                <a:schemeClr val="bg1"/>
              </a:solidFill>
              <a:ea typeface="ヒラギノ角ゴ Pro W3" charset="-128"/>
              <a:cs typeface="ヒラギノ角ゴ Pro W3" charset="-128"/>
            </a:endParaRPr>
          </a:p>
        </p:txBody>
      </p:sp>
      <p:sp>
        <p:nvSpPr>
          <p:cNvPr id="10" name="TextBox 9"/>
          <p:cNvSpPr txBox="1"/>
          <p:nvPr/>
        </p:nvSpPr>
        <p:spPr>
          <a:xfrm>
            <a:off x="5105400" y="1066800"/>
            <a:ext cx="3733800" cy="3785652"/>
          </a:xfrm>
          <a:prstGeom prst="rect">
            <a:avLst/>
          </a:prstGeom>
          <a:noFill/>
        </p:spPr>
        <p:txBody>
          <a:bodyPr wrap="square" rtlCol="0">
            <a:spAutoFit/>
          </a:bodyPr>
          <a:lstStyle/>
          <a:p>
            <a:r>
              <a:rPr lang="en-US" dirty="0" smtClean="0"/>
              <a:t>This result is for local ensemble with nearest 1/4 of ensemble and 8 increments.</a:t>
            </a:r>
          </a:p>
          <a:p>
            <a:endParaRPr lang="en-US" dirty="0"/>
          </a:p>
          <a:p>
            <a:r>
              <a:rPr lang="en-US" dirty="0" smtClean="0"/>
              <a:t>The small ensemble subsets lead to large sampling error. Probably worse than standard RHF.</a:t>
            </a:r>
          </a:p>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8333"/>
          <a:stretch/>
        </p:blipFill>
        <p:spPr>
          <a:xfrm>
            <a:off x="0" y="990600"/>
            <a:ext cx="4724400" cy="4876800"/>
          </a:xfrm>
          <a:prstGeom prst="rect">
            <a:avLst/>
          </a:prstGeom>
        </p:spPr>
      </p:pic>
    </p:spTree>
    <p:extLst>
      <p:ext uri="{BB962C8B-B14F-4D97-AF65-F5344CB8AC3E}">
        <p14:creationId xmlns:p14="http://schemas.microsoft.com/office/powerpoint/2010/main" val="12304022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2" descr="DataAssimilationDiagram_fram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5"/>
          <p:cNvSpPr txBox="1">
            <a:spLocks noChangeArrowheads="1"/>
          </p:cNvSpPr>
          <p:nvPr/>
        </p:nvSpPr>
        <p:spPr bwMode="auto">
          <a:xfrm>
            <a:off x="457200" y="1143000"/>
            <a:ext cx="7876572"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3"/>
            </a:pPr>
            <a:r>
              <a:rPr lang="en-US" dirty="0" smtClean="0">
                <a:solidFill>
                  <a:prstClr val="black"/>
                </a:solidFill>
                <a:latin typeface="Calibri"/>
                <a:ea typeface="+mn-ea"/>
                <a:cs typeface="+mn-cs"/>
              </a:rPr>
              <a:t>Get </a:t>
            </a:r>
            <a:r>
              <a:rPr lang="en-US" dirty="0">
                <a:solidFill>
                  <a:srgbClr val="FF0000"/>
                </a:solidFill>
                <a:latin typeface="Calibri"/>
                <a:ea typeface="+mn-ea"/>
                <a:cs typeface="+mn-cs"/>
              </a:rPr>
              <a:t>observed value</a:t>
            </a:r>
            <a:r>
              <a:rPr lang="en-US" dirty="0">
                <a:solidFill>
                  <a:prstClr val="black"/>
                </a:solidFill>
                <a:latin typeface="Calibri"/>
                <a:ea typeface="+mn-ea"/>
                <a:cs typeface="+mn-cs"/>
              </a:rPr>
              <a:t> and </a:t>
            </a:r>
            <a:r>
              <a:rPr lang="en-US" dirty="0">
                <a:solidFill>
                  <a:srgbClr val="FF0000"/>
                </a:solidFill>
                <a:latin typeface="Calibri"/>
                <a:ea typeface="+mn-ea"/>
                <a:cs typeface="+mn-cs"/>
              </a:rPr>
              <a:t>observational error distribution</a:t>
            </a:r>
            <a:r>
              <a:rPr lang="en-US" dirty="0">
                <a:solidFill>
                  <a:prstClr val="black"/>
                </a:solidFill>
                <a:latin typeface="Calibri"/>
                <a:ea typeface="+mn-ea"/>
                <a:cs typeface="+mn-cs"/>
              </a:rPr>
              <a:t> from observing system.</a:t>
            </a:r>
          </a:p>
        </p:txBody>
      </p:sp>
    </p:spTree>
    <p:extLst>
      <p:ext uri="{BB962C8B-B14F-4D97-AF65-F5344CB8AC3E}">
        <p14:creationId xmlns:p14="http://schemas.microsoft.com/office/powerpoint/2010/main" val="23076527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Calibri"/>
              </a:rPr>
              <a:t>AMS, 9 January 2018</a:t>
            </a:r>
            <a:endParaRPr lang="en-US" sz="1400" dirty="0">
              <a:solidFill>
                <a:schemeClr val="tx1"/>
              </a:solidFill>
              <a:latin typeface="Calibri"/>
            </a:endParaRPr>
          </a:p>
        </p:txBody>
      </p:sp>
      <p:sp>
        <p:nvSpPr>
          <p:cNvPr id="9" name="TextBox 8"/>
          <p:cNvSpPr txBox="1"/>
          <p:nvPr/>
        </p:nvSpPr>
        <p:spPr>
          <a:xfrm>
            <a:off x="457200" y="914400"/>
            <a:ext cx="8305800" cy="8494633"/>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Standard model configuration, perfect model.</a:t>
            </a:r>
          </a:p>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Observation at location of each of the state variables.</a:t>
            </a:r>
          </a:p>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Two observation frequencies: every step, every 12 steps.</a:t>
            </a:r>
          </a:p>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Three observation types: state, square of state, log of state.</a:t>
            </a:r>
          </a:p>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Observation error variance tuned to give time mean RMSE of approximately 1.0 for basic RHF.</a:t>
            </a:r>
          </a:p>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80 total ensemble members.</a:t>
            </a:r>
          </a:p>
          <a:p>
            <a:pPr defTabSz="457200" eaLnBrk="1" fontAlgn="auto" hangingPunct="1">
              <a:spcBef>
                <a:spcPts val="0"/>
              </a:spcBef>
              <a:spcAft>
                <a:spcPts val="0"/>
              </a:spcAft>
            </a:pPr>
            <a:endParaRPr lang="en-US" dirty="0" smtClean="0">
              <a:solidFill>
                <a:prstClr val="black"/>
              </a:solidFill>
              <a:latin typeface="Times New Roman"/>
              <a:ea typeface="+mn-ea"/>
              <a:cs typeface="Times New Roman"/>
            </a:endParaRPr>
          </a:p>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For local regression:</a:t>
            </a:r>
            <a:endParaRPr lang="en-US" dirty="0">
              <a:solidFill>
                <a:prstClr val="black"/>
              </a:solidFill>
              <a:latin typeface="Times New Roman"/>
              <a:ea typeface="+mn-ea"/>
              <a:cs typeface="Times New Roman"/>
            </a:endParaRPr>
          </a:p>
          <a:p>
            <a:pPr lvl="1" defTabSz="457200" eaLnBrk="1" fontAlgn="auto" hangingPunct="1">
              <a:spcBef>
                <a:spcPts val="0"/>
              </a:spcBef>
              <a:spcAft>
                <a:spcPts val="0"/>
              </a:spcAft>
            </a:pPr>
            <a:r>
              <a:rPr lang="en-US" dirty="0" smtClean="0">
                <a:solidFill>
                  <a:prstClr val="black"/>
                </a:solidFill>
                <a:latin typeface="Times New Roman"/>
                <a:ea typeface="+mn-ea"/>
                <a:cs typeface="Times New Roman"/>
              </a:rPr>
              <a:t>Local subsets of 60 members (pretty large). </a:t>
            </a:r>
          </a:p>
          <a:p>
            <a:pPr lvl="1" defTabSz="457200" eaLnBrk="1" fontAlgn="auto" hangingPunct="1">
              <a:spcBef>
                <a:spcPts val="0"/>
              </a:spcBef>
              <a:spcAft>
                <a:spcPts val="0"/>
              </a:spcAft>
            </a:pPr>
            <a:r>
              <a:rPr lang="en-US" dirty="0" smtClean="0">
                <a:solidFill>
                  <a:prstClr val="black"/>
                </a:solidFill>
                <a:latin typeface="Times New Roman"/>
                <a:ea typeface="+mn-ea"/>
                <a:cs typeface="Times New Roman"/>
              </a:rPr>
              <a:t>4 increments.</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Tuned adaptive inflation standard deviation, localization for lowest RMSE in base RHF case.</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	</a:t>
            </a:r>
          </a:p>
          <a:p>
            <a:pPr defTabSz="457200" eaLnBrk="1" fontAlgn="auto" hangingPunct="1">
              <a:spcBef>
                <a:spcPts val="0"/>
              </a:spcBef>
              <a:spcAft>
                <a:spcPts val="0"/>
              </a:spcAft>
            </a:pPr>
            <a:r>
              <a:rPr lang="en-US" dirty="0" smtClean="0">
                <a:solidFill>
                  <a:prstClr val="black"/>
                </a:solidFill>
                <a:latin typeface="Calibri"/>
                <a:ea typeface="+mn-ea"/>
                <a:cs typeface="+mn-cs"/>
              </a:rPr>
              <a:t> </a:t>
            </a: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Results: Lorenz96</a:t>
            </a:r>
            <a:endParaRPr lang="en-US" sz="2800" dirty="0">
              <a:solidFill>
                <a:schemeClr val="bg1"/>
              </a:solidFill>
            </a:endParaRPr>
          </a:p>
        </p:txBody>
      </p:sp>
    </p:spTree>
    <p:extLst>
      <p:ext uri="{BB962C8B-B14F-4D97-AF65-F5344CB8AC3E}">
        <p14:creationId xmlns:p14="http://schemas.microsoft.com/office/powerpoint/2010/main" val="25102919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Calibri"/>
              </a:rPr>
              <a:t>AMS, 9 January 2018</a:t>
            </a:r>
            <a:endParaRPr lang="en-US" sz="1400" dirty="0">
              <a:solidFill>
                <a:schemeClr val="tx1"/>
              </a:solidFill>
              <a:latin typeface="Calibri"/>
            </a:endParaRPr>
          </a:p>
        </p:txBody>
      </p:sp>
      <p:sp>
        <p:nvSpPr>
          <p:cNvPr id="9" name="TextBox 8"/>
          <p:cNvSpPr txBox="1"/>
          <p:nvPr/>
        </p:nvSpPr>
        <p:spPr>
          <a:xfrm>
            <a:off x="457200" y="914400"/>
            <a:ext cx="8305800" cy="7017306"/>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Observations of state:</a:t>
            </a:r>
          </a:p>
          <a:p>
            <a:pPr lvl="1" defTabSz="457200" eaLnBrk="1" fontAlgn="auto" hangingPunct="1">
              <a:spcBef>
                <a:spcPts val="0"/>
              </a:spcBef>
              <a:spcAft>
                <a:spcPts val="0"/>
              </a:spcAft>
            </a:pPr>
            <a:r>
              <a:rPr lang="en-US" dirty="0" smtClean="0">
                <a:solidFill>
                  <a:prstClr val="black"/>
                </a:solidFill>
                <a:latin typeface="Times New Roman"/>
                <a:ea typeface="+mn-ea"/>
                <a:cs typeface="Times New Roman"/>
              </a:rPr>
              <a:t>Results from base RHF and local regression statistically indistinguishable.</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Observations of square of state:</a:t>
            </a:r>
          </a:p>
          <a:p>
            <a:pPr lvl="1" defTabSz="457200" eaLnBrk="1" fontAlgn="auto" hangingPunct="1">
              <a:spcBef>
                <a:spcPts val="0"/>
              </a:spcBef>
              <a:spcAft>
                <a:spcPts val="0"/>
              </a:spcAft>
            </a:pPr>
            <a:r>
              <a:rPr lang="en-US" dirty="0" smtClean="0">
                <a:solidFill>
                  <a:prstClr val="black"/>
                </a:solidFill>
                <a:latin typeface="Times New Roman"/>
                <a:ea typeface="+mn-ea"/>
                <a:cs typeface="Times New Roman"/>
              </a:rPr>
              <a:t>Results from local regression are significantly better, but filter suffers occasional catastrophic divergence.</a:t>
            </a:r>
          </a:p>
          <a:p>
            <a:pPr lvl="1" defTabSz="457200" eaLnBrk="1" fontAlgn="auto" hangingPunct="1">
              <a:spcBef>
                <a:spcPts val="0"/>
              </a:spcBef>
              <a:spcAft>
                <a:spcPts val="0"/>
              </a:spcAft>
            </a:pPr>
            <a:r>
              <a:rPr lang="en-US" dirty="0" smtClean="0">
                <a:solidFill>
                  <a:prstClr val="black"/>
                </a:solidFill>
                <a:latin typeface="Times New Roman"/>
                <a:ea typeface="+mn-ea"/>
                <a:cs typeface="Times New Roman"/>
              </a:rPr>
              <a:t>Must be restarted in these cases.</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r>
              <a:rPr lang="en-US" dirty="0" smtClean="0">
                <a:solidFill>
                  <a:prstClr val="black"/>
                </a:solidFill>
                <a:latin typeface="Times New Roman"/>
                <a:ea typeface="+mn-ea"/>
                <a:cs typeface="Times New Roman"/>
              </a:rPr>
              <a:t>Observations of log of state:</a:t>
            </a:r>
          </a:p>
          <a:p>
            <a:pPr lvl="1" defTabSz="457200" eaLnBrk="1" fontAlgn="auto" hangingPunct="1">
              <a:spcBef>
                <a:spcPts val="0"/>
              </a:spcBef>
              <a:spcAft>
                <a:spcPts val="0"/>
              </a:spcAft>
            </a:pPr>
            <a:r>
              <a:rPr lang="en-US" dirty="0" smtClean="0">
                <a:solidFill>
                  <a:prstClr val="black"/>
                </a:solidFill>
                <a:latin typeface="Times New Roman"/>
                <a:ea typeface="+mn-ea"/>
                <a:cs typeface="Times New Roman"/>
              </a:rPr>
              <a:t>Results from local regression are significantly better.</a:t>
            </a: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	</a:t>
            </a:r>
          </a:p>
          <a:p>
            <a:pPr defTabSz="457200" eaLnBrk="1" fontAlgn="auto" hangingPunct="1">
              <a:spcBef>
                <a:spcPts val="0"/>
              </a:spcBef>
              <a:spcAft>
                <a:spcPts val="0"/>
              </a:spcAft>
            </a:pPr>
            <a:r>
              <a:rPr lang="en-US" dirty="0" smtClean="0">
                <a:solidFill>
                  <a:prstClr val="black"/>
                </a:solidFill>
                <a:latin typeface="Calibri"/>
                <a:ea typeface="+mn-ea"/>
                <a:cs typeface="+mn-cs"/>
              </a:rPr>
              <a:t> </a:t>
            </a: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Results: Lorenz96</a:t>
            </a:r>
            <a:endParaRPr lang="en-US" sz="2800" dirty="0">
              <a:solidFill>
                <a:schemeClr val="bg1"/>
              </a:solidFill>
            </a:endParaRPr>
          </a:p>
        </p:txBody>
      </p:sp>
    </p:spTree>
    <p:extLst>
      <p:ext uri="{BB962C8B-B14F-4D97-AF65-F5344CB8AC3E}">
        <p14:creationId xmlns:p14="http://schemas.microsoft.com/office/powerpoint/2010/main" val="1134018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descr="bgrid_ps_29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6388100" cy="386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613" name="TextBox 5"/>
          <p:cNvSpPr txBox="1">
            <a:spLocks noChangeArrowheads="1"/>
          </p:cNvSpPr>
          <p:nvPr/>
        </p:nvSpPr>
        <p:spPr bwMode="auto">
          <a:xfrm>
            <a:off x="1295400" y="5105400"/>
            <a:ext cx="6858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000"/>
              <a:t>Evolution of surface pressure field every 12 hours.</a:t>
            </a:r>
          </a:p>
          <a:p>
            <a:r>
              <a:rPr lang="en-US" sz="2000"/>
              <a:t>Has baroclinic instability: storms move east in midlatitudes.</a:t>
            </a:r>
          </a:p>
        </p:txBody>
      </p:sp>
      <p:sp>
        <p:nvSpPr>
          <p:cNvPr id="2" name="Footer Placeholder 1"/>
          <p:cNvSpPr>
            <a:spLocks noGrp="1"/>
          </p:cNvSpPr>
          <p:nvPr>
            <p:ph type="ftr" sz="quarter" idx="3"/>
          </p:nvPr>
        </p:nvSpPr>
        <p:spPr/>
        <p:txBody>
          <a:bodyPr/>
          <a:lstStyle/>
          <a:p>
            <a:r>
              <a:rPr lang="sk-SK" smtClean="0"/>
              <a:t>AMS, 9 January 2018</a:t>
            </a:r>
            <a:endParaRPr lang="en-US" dirty="0"/>
          </a:p>
        </p:txBody>
      </p:sp>
      <p:sp>
        <p:nvSpPr>
          <p:cNvPr id="6" name="TextBox 5"/>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Low-Order Dry Dynamical Core</a:t>
            </a:r>
            <a:endParaRPr lang="en-US" sz="2800" dirty="0">
              <a:solidFill>
                <a:schemeClr val="bg1"/>
              </a:solidFill>
            </a:endParaRPr>
          </a:p>
        </p:txBody>
      </p:sp>
    </p:spTree>
    <p:extLst>
      <p:ext uri="{BB962C8B-B14F-4D97-AF65-F5344CB8AC3E}">
        <p14:creationId xmlns:p14="http://schemas.microsoft.com/office/powerpoint/2010/main" val="17688051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AMS, 9 January 2018</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Conclusions</a:t>
            </a:r>
            <a:endParaRPr lang="en-US" sz="2800" dirty="0">
              <a:solidFill>
                <a:schemeClr val="bg1"/>
              </a:solidFill>
            </a:endParaRPr>
          </a:p>
        </p:txBody>
      </p:sp>
      <p:sp>
        <p:nvSpPr>
          <p:cNvPr id="3" name="TextBox 2"/>
          <p:cNvSpPr txBox="1"/>
          <p:nvPr/>
        </p:nvSpPr>
        <p:spPr>
          <a:xfrm>
            <a:off x="457200" y="914400"/>
            <a:ext cx="8229600" cy="5262979"/>
          </a:xfrm>
          <a:prstGeom prst="rect">
            <a:avLst/>
          </a:prstGeom>
          <a:noFill/>
        </p:spPr>
        <p:txBody>
          <a:bodyPr wrap="square" rtlCol="0">
            <a:spAutoFit/>
          </a:bodyPr>
          <a:lstStyle/>
          <a:p>
            <a:r>
              <a:rPr lang="en-US" dirty="0"/>
              <a:t>S</a:t>
            </a:r>
            <a:r>
              <a:rPr lang="en-US" dirty="0" smtClean="0"/>
              <a:t>equential ensemble filters can:</a:t>
            </a:r>
          </a:p>
          <a:p>
            <a:pPr lvl="1"/>
            <a:r>
              <a:rPr lang="en-US" dirty="0" smtClean="0"/>
              <a:t>Apply non-Gaussian methods in observation space,</a:t>
            </a:r>
          </a:p>
          <a:p>
            <a:pPr lvl="1"/>
            <a:r>
              <a:rPr lang="en-US" dirty="0" smtClean="0"/>
              <a:t>Nonlinear methods for bivariate regression.</a:t>
            </a:r>
          </a:p>
          <a:p>
            <a:endParaRPr lang="en-US" dirty="0"/>
          </a:p>
          <a:p>
            <a:r>
              <a:rPr lang="en-US" dirty="0" smtClean="0"/>
              <a:t>Local regression with incremental update can be effective for locally smooth, continuous relations. Useful for:</a:t>
            </a:r>
          </a:p>
          <a:p>
            <a:pPr lvl="1"/>
            <a:r>
              <a:rPr lang="en-US" dirty="0" smtClean="0"/>
              <a:t>Nonlinear forward operators,</a:t>
            </a:r>
          </a:p>
          <a:p>
            <a:pPr lvl="1"/>
            <a:r>
              <a:rPr lang="en-US" dirty="0" smtClean="0"/>
              <a:t>Transformed state variables (log, </a:t>
            </a:r>
            <a:r>
              <a:rPr lang="en-US" dirty="0" err="1" smtClean="0"/>
              <a:t>anamorphosis</a:t>
            </a:r>
            <a:r>
              <a:rPr lang="en-US" dirty="0" smtClean="0"/>
              <a:t>, </a:t>
            </a:r>
            <a:r>
              <a:rPr lang="mr-IN" dirty="0" smtClean="0"/>
              <a:t>…</a:t>
            </a:r>
            <a:r>
              <a:rPr lang="en-US" dirty="0" smtClean="0"/>
              <a:t>).</a:t>
            </a:r>
          </a:p>
          <a:p>
            <a:endParaRPr lang="en-US" dirty="0"/>
          </a:p>
          <a:p>
            <a:r>
              <a:rPr lang="en-US" dirty="0" smtClean="0"/>
              <a:t>Can be expensive for ’noisy’ bivariate priors:</a:t>
            </a:r>
          </a:p>
          <a:p>
            <a:pPr lvl="1"/>
            <a:r>
              <a:rPr lang="en-US" dirty="0" smtClean="0"/>
              <a:t>Requires large subsets (hence large ensembles),</a:t>
            </a:r>
          </a:p>
          <a:p>
            <a:pPr lvl="1"/>
            <a:r>
              <a:rPr lang="en-US" dirty="0" smtClean="0"/>
              <a:t>Subsets can be found efficiently,</a:t>
            </a:r>
          </a:p>
          <a:p>
            <a:pPr lvl="1"/>
            <a:r>
              <a:rPr lang="en-US" dirty="0" smtClean="0"/>
              <a:t>Incremental update is a multiplicative cost.</a:t>
            </a:r>
          </a:p>
          <a:p>
            <a:endParaRPr lang="en-US" dirty="0"/>
          </a:p>
        </p:txBody>
      </p:sp>
    </p:spTree>
    <p:extLst>
      <p:ext uri="{BB962C8B-B14F-4D97-AF65-F5344CB8AC3E}">
        <p14:creationId xmlns:p14="http://schemas.microsoft.com/office/powerpoint/2010/main" val="20364688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smtClean="0"/>
              <a:t>AMS, 9 January 2018</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Conclusions</a:t>
            </a:r>
            <a:endParaRPr lang="en-US" sz="2800" dirty="0">
              <a:solidFill>
                <a:schemeClr val="bg1"/>
              </a:solidFill>
            </a:endParaRPr>
          </a:p>
        </p:txBody>
      </p:sp>
      <p:sp>
        <p:nvSpPr>
          <p:cNvPr id="3" name="TextBox 2"/>
          <p:cNvSpPr txBox="1"/>
          <p:nvPr/>
        </p:nvSpPr>
        <p:spPr>
          <a:xfrm>
            <a:off x="457200" y="914400"/>
            <a:ext cx="8229600" cy="2677656"/>
          </a:xfrm>
          <a:prstGeom prst="rect">
            <a:avLst/>
          </a:prstGeom>
          <a:noFill/>
        </p:spPr>
        <p:txBody>
          <a:bodyPr wrap="square" rtlCol="0">
            <a:spAutoFit/>
          </a:bodyPr>
          <a:lstStyle/>
          <a:p>
            <a:r>
              <a:rPr lang="en-US" dirty="0"/>
              <a:t>H</a:t>
            </a:r>
            <a:r>
              <a:rPr lang="en-US" dirty="0" smtClean="0"/>
              <a:t>ard to beat standard regression for many applications.</a:t>
            </a:r>
          </a:p>
          <a:p>
            <a:endParaRPr lang="en-US" dirty="0"/>
          </a:p>
          <a:p>
            <a:r>
              <a:rPr lang="en-US" dirty="0" smtClean="0"/>
              <a:t>Being smart about when to apply nonlinear methods is key.</a:t>
            </a:r>
          </a:p>
          <a:p>
            <a:pPr lvl="1"/>
            <a:r>
              <a:rPr lang="en-US" dirty="0" smtClean="0"/>
              <a:t>Detect nonlinear bivariate priors automatically.</a:t>
            </a:r>
          </a:p>
          <a:p>
            <a:pPr lvl="1"/>
            <a:r>
              <a:rPr lang="en-US" dirty="0" smtClean="0"/>
              <a:t>Apply appropriate methods.</a:t>
            </a:r>
          </a:p>
          <a:p>
            <a:endParaRPr lang="en-US" dirty="0" smtClean="0"/>
          </a:p>
          <a:p>
            <a:r>
              <a:rPr lang="en-US" dirty="0" smtClean="0"/>
              <a:t>Multivariate relations may still be tricky.</a:t>
            </a:r>
            <a:endParaRPr lang="en-US" dirty="0"/>
          </a:p>
        </p:txBody>
      </p:sp>
    </p:spTree>
    <p:extLst>
      <p:ext uri="{BB962C8B-B14F-4D97-AF65-F5344CB8AC3E}">
        <p14:creationId xmlns:p14="http://schemas.microsoft.com/office/powerpoint/2010/main" val="11837288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latin typeface="Calibri"/>
                <a:ea typeface="+mn-ea"/>
                <a:cs typeface="+mn-cs"/>
              </a:rPr>
              <a:t>AMS, 9 January 2018</a:t>
            </a:r>
            <a:endParaRPr lang="en-US" dirty="0">
              <a:latin typeface="Calibri"/>
              <a:ea typeface="+mn-ea"/>
              <a:cs typeface="+mn-cs"/>
            </a:endParaRPr>
          </a:p>
        </p:txBody>
      </p:sp>
      <p:sp>
        <p:nvSpPr>
          <p:cNvPr id="4" name="TextBox 3"/>
          <p:cNvSpPr txBox="1"/>
          <p:nvPr/>
        </p:nvSpPr>
        <p:spPr>
          <a:xfrm>
            <a:off x="0" y="4800600"/>
            <a:ext cx="9144000" cy="1384995"/>
          </a:xfrm>
          <a:prstGeom prst="rect">
            <a:avLst/>
          </a:prstGeom>
          <a:noFill/>
        </p:spPr>
        <p:txBody>
          <a:bodyPr wrap="square" rtlCol="0">
            <a:spAutoFit/>
          </a:bodyPr>
          <a:lstStyle/>
          <a:p>
            <a:pPr algn="ctr"/>
            <a:r>
              <a:rPr lang="en-US" sz="2000" dirty="0" smtClean="0"/>
              <a:t>Anderson, J., Hoar, T., Raeder, K., Liu, H., Collins, N., Torn, R., Arellano, A., 2009: </a:t>
            </a:r>
            <a:r>
              <a:rPr lang="en-US" sz="2000" i="1" dirty="0" smtClean="0"/>
              <a:t>The Data Assimilation Research </a:t>
            </a:r>
            <a:r>
              <a:rPr lang="en-US" sz="2000" i="1" dirty="0" err="1" smtClean="0"/>
              <a:t>Testbed</a:t>
            </a:r>
            <a:r>
              <a:rPr lang="en-US" sz="2000" i="1" dirty="0" smtClean="0"/>
              <a:t>: A community facility.</a:t>
            </a:r>
          </a:p>
          <a:p>
            <a:pPr algn="ctr"/>
            <a:r>
              <a:rPr lang="en-US" sz="2000" dirty="0" smtClean="0"/>
              <a:t>BAMS, </a:t>
            </a:r>
            <a:r>
              <a:rPr lang="en-US" sz="2000" b="1" dirty="0" smtClean="0"/>
              <a:t>90</a:t>
            </a:r>
            <a:r>
              <a:rPr lang="en-US" sz="2000" dirty="0" smtClean="0"/>
              <a:t>, 1283—1296, </a:t>
            </a:r>
            <a:r>
              <a:rPr lang="en-US" sz="2000" dirty="0" err="1" smtClean="0"/>
              <a:t>doi</a:t>
            </a:r>
            <a:r>
              <a:rPr lang="en-US" sz="2000" dirty="0" smtClean="0"/>
              <a:t>: 10.1175/2009BAMS2618.1 </a:t>
            </a:r>
          </a:p>
          <a:p>
            <a:endParaRPr lang="en-US" dirty="0"/>
          </a:p>
        </p:txBody>
      </p:sp>
      <p:sp>
        <p:nvSpPr>
          <p:cNvPr id="5" name="Rectangle 3"/>
          <p:cNvSpPr txBox="1">
            <a:spLocks noChangeArrowheads="1"/>
          </p:cNvSpPr>
          <p:nvPr/>
        </p:nvSpPr>
        <p:spPr bwMode="auto">
          <a:xfrm>
            <a:off x="266700" y="3886200"/>
            <a:ext cx="8610600" cy="685800"/>
          </a:xfrm>
          <a:prstGeom prst="rect">
            <a:avLst/>
          </a:prstGeom>
          <a:noFill/>
          <a:ln w="9525">
            <a:noFill/>
            <a:miter lim="800000"/>
            <a:headEnd/>
            <a:tailEnd/>
          </a:ln>
        </p:spPr>
        <p:txBody>
          <a:bodyPr>
            <a:prstTxWarp prst="textNoShape">
              <a:avLst/>
            </a:prstTxWarp>
          </a:bodyPr>
          <a:lstStyle/>
          <a:p>
            <a:pPr algn="ctr" eaLnBrk="1" hangingPunct="1">
              <a:spcBef>
                <a:spcPct val="20000"/>
              </a:spcBef>
            </a:pPr>
            <a:r>
              <a:rPr lang="en-US" sz="3200" dirty="0" err="1" smtClean="0"/>
              <a:t>www.image.ucar.edu</a:t>
            </a:r>
            <a:r>
              <a:rPr lang="en-US" sz="3200" dirty="0"/>
              <a:t>/</a:t>
            </a:r>
            <a:r>
              <a:rPr lang="en-US" sz="3200" dirty="0" err="1"/>
              <a:t>DAReS</a:t>
            </a:r>
            <a:r>
              <a:rPr lang="en-US" sz="3200" dirty="0"/>
              <a:t>/</a:t>
            </a:r>
            <a:r>
              <a:rPr lang="en-US" sz="3200" dirty="0" smtClean="0"/>
              <a:t>DART</a:t>
            </a:r>
            <a:endParaRPr lang="en-US" sz="3200" dirty="0"/>
          </a:p>
        </p:txBody>
      </p:sp>
      <p:pic>
        <p:nvPicPr>
          <p:cNvPr id="6" name="Picture 4" descr="Dartboard7"/>
          <p:cNvPicPr>
            <a:picLocks noChangeAspect="1" noChangeArrowheads="1"/>
          </p:cNvPicPr>
          <p:nvPr/>
        </p:nvPicPr>
        <p:blipFill>
          <a:blip r:embed="rId3"/>
          <a:srcRect/>
          <a:stretch>
            <a:fillRect/>
          </a:stretch>
        </p:blipFill>
        <p:spPr bwMode="auto">
          <a:xfrm>
            <a:off x="1377950" y="1600200"/>
            <a:ext cx="6388100" cy="1889125"/>
          </a:xfrm>
          <a:prstGeom prst="rect">
            <a:avLst/>
          </a:prstGeom>
          <a:noFill/>
          <a:ln w="9525">
            <a:noFill/>
            <a:miter lim="800000"/>
            <a:headEnd/>
            <a:tailEnd/>
          </a:ln>
        </p:spPr>
      </p:pic>
      <p:sp>
        <p:nvSpPr>
          <p:cNvPr id="8" name="Title 7"/>
          <p:cNvSpPr>
            <a:spLocks noGrp="1"/>
          </p:cNvSpPr>
          <p:nvPr>
            <p:ph type="title" idx="4294967295"/>
          </p:nvPr>
        </p:nvSpPr>
        <p:spPr>
          <a:xfrm>
            <a:off x="685800" y="381000"/>
            <a:ext cx="7772400" cy="838200"/>
          </a:xfrm>
        </p:spPr>
        <p:txBody>
          <a:bodyPr/>
          <a:lstStyle/>
          <a:p>
            <a:pPr rtl="0" eaLnBrk="0" fontAlgn="base" hangingPunct="0"/>
            <a:r>
              <a:rPr lang="en-US" sz="3200" kern="1200" dirty="0" smtClean="0">
                <a:solidFill>
                  <a:srgbClr val="000000"/>
                </a:solidFill>
                <a:effectLst/>
                <a:latin typeface="Arial"/>
                <a:ea typeface="ＭＳ Ｐゴシック"/>
                <a:cs typeface="ＭＳ Ｐゴシック"/>
              </a:rPr>
              <a:t>All results here with DARTLAB tools </a:t>
            </a:r>
            <a:br>
              <a:rPr lang="en-US" sz="3200" kern="1200" dirty="0" smtClean="0">
                <a:solidFill>
                  <a:srgbClr val="000000"/>
                </a:solidFill>
                <a:effectLst/>
                <a:latin typeface="Arial"/>
                <a:ea typeface="ＭＳ Ｐゴシック"/>
                <a:cs typeface="ＭＳ Ｐゴシック"/>
              </a:rPr>
            </a:br>
            <a:r>
              <a:rPr lang="en-US" sz="3200" kern="1200" dirty="0" smtClean="0">
                <a:solidFill>
                  <a:srgbClr val="000000"/>
                </a:solidFill>
                <a:effectLst/>
                <a:latin typeface="Arial"/>
                <a:ea typeface="ＭＳ Ｐゴシック"/>
                <a:cs typeface="ＭＳ Ｐゴシック"/>
              </a:rPr>
              <a:t>freely available in DART.</a:t>
            </a:r>
            <a:endParaRPr lang="en-US" dirty="0" smtClean="0">
              <a:effectLst/>
            </a:endParaRPr>
          </a:p>
        </p:txBody>
      </p:sp>
    </p:spTree>
    <p:extLst>
      <p:ext uri="{BB962C8B-B14F-4D97-AF65-F5344CB8AC3E}">
        <p14:creationId xmlns:p14="http://schemas.microsoft.com/office/powerpoint/2010/main" val="2990761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smtClean="0">
                <a:solidFill>
                  <a:prstClr val="black"/>
                </a:solidFill>
                <a:latin typeface="Calibri"/>
                <a:ea typeface="+mn-ea"/>
                <a:cs typeface="+mn-cs"/>
              </a:rPr>
              <a:t>Find </a:t>
            </a:r>
            <a:r>
              <a:rPr lang="en-US" dirty="0">
                <a:solidFill>
                  <a:prstClr val="black"/>
                </a:solidFill>
                <a:latin typeface="Calibri"/>
                <a:ea typeface="+mn-ea"/>
                <a:cs typeface="+mn-cs"/>
              </a:rPr>
              <a:t>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5" name="Text Box 7"/>
          <p:cNvSpPr txBox="1">
            <a:spLocks noChangeArrowheads="1"/>
          </p:cNvSpPr>
          <p:nvPr/>
        </p:nvSpPr>
        <p:spPr bwMode="auto">
          <a:xfrm>
            <a:off x="4419600" y="4070866"/>
            <a:ext cx="4495800"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Ensemble </a:t>
            </a:r>
            <a:r>
              <a:rPr lang="en-US" dirty="0" err="1" smtClean="0">
                <a:solidFill>
                  <a:prstClr val="black"/>
                </a:solidFill>
                <a:latin typeface="Calibri"/>
                <a:ea typeface="+mn-ea"/>
                <a:cs typeface="+mn-cs"/>
              </a:rPr>
              <a:t>Kalman</a:t>
            </a:r>
            <a:r>
              <a:rPr lang="en-US" dirty="0" smtClean="0">
                <a:solidFill>
                  <a:prstClr val="black"/>
                </a:solidFill>
                <a:latin typeface="Calibri"/>
                <a:ea typeface="+mn-ea"/>
                <a:cs typeface="+mn-cs"/>
              </a:rPr>
              <a:t> filters assume </a:t>
            </a:r>
            <a:r>
              <a:rPr lang="en-US" dirty="0" err="1" smtClean="0">
                <a:solidFill>
                  <a:prstClr val="black"/>
                </a:solidFill>
                <a:latin typeface="Calibri"/>
                <a:ea typeface="+mn-ea"/>
                <a:cs typeface="+mn-cs"/>
              </a:rPr>
              <a:t>Gaussianity</a:t>
            </a:r>
            <a:r>
              <a:rPr lang="en-US" dirty="0" smtClean="0">
                <a:solidFill>
                  <a:prstClr val="black"/>
                </a:solidFill>
                <a:latin typeface="Calibri"/>
                <a:ea typeface="+mn-ea"/>
                <a:cs typeface="+mn-cs"/>
              </a:rPr>
              <a:t> for this problem.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srgbClr val="FF0000"/>
                </a:solidFill>
                <a:latin typeface="Calibri"/>
                <a:ea typeface="+mn-ea"/>
                <a:cs typeface="+mn-cs"/>
              </a:rPr>
              <a:t>Can compute increments without Gaussian assumptions. (Old news).</a:t>
            </a:r>
            <a:endParaRPr lang="en-US" dirty="0">
              <a:solidFill>
                <a:srgbClr val="FF0000"/>
              </a:solidFill>
              <a:latin typeface="Times New Roman" charset="0"/>
              <a:ea typeface="+mn-ea"/>
              <a:cs typeface="+mn-cs"/>
            </a:endParaRPr>
          </a:p>
        </p:txBody>
      </p:sp>
    </p:spTree>
    <p:extLst>
      <p:ext uri="{BB962C8B-B14F-4D97-AF65-F5344CB8AC3E}">
        <p14:creationId xmlns:p14="http://schemas.microsoft.com/office/powerpoint/2010/main" val="3083130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smtClean="0">
                <a:solidFill>
                  <a:prstClr val="black"/>
                </a:solidFill>
                <a:latin typeface="Calibri"/>
                <a:ea typeface="+mn-ea"/>
                <a:cs typeface="+mn-cs"/>
              </a:rPr>
              <a:t>Find </a:t>
            </a:r>
            <a:r>
              <a:rPr lang="en-US" dirty="0">
                <a:solidFill>
                  <a:prstClr val="black"/>
                </a:solidFill>
                <a:latin typeface="Calibri"/>
                <a:ea typeface="+mn-ea"/>
                <a:cs typeface="+mn-cs"/>
              </a:rPr>
              <a:t>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5" name="Text Box 7"/>
          <p:cNvSpPr txBox="1">
            <a:spLocks noChangeArrowheads="1"/>
          </p:cNvSpPr>
          <p:nvPr/>
        </p:nvSpPr>
        <p:spPr bwMode="auto">
          <a:xfrm>
            <a:off x="4419600" y="4255532"/>
            <a:ext cx="4495800"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defTabSz="457200" eaLnBrk="1" fontAlgn="auto" hangingPunct="1">
              <a:spcBef>
                <a:spcPts val="0"/>
              </a:spcBef>
              <a:spcAft>
                <a:spcPts val="0"/>
              </a:spcAft>
            </a:pPr>
            <a:r>
              <a:rPr lang="en-US" dirty="0" smtClean="0">
                <a:solidFill>
                  <a:srgbClr val="FF0000"/>
                </a:solidFill>
                <a:latin typeface="Calibri"/>
                <a:ea typeface="+mn-ea"/>
                <a:cs typeface="+mn-cs"/>
              </a:rPr>
              <a:t>Students, faculty: Lots of cool problems still to be explored for non-Gaussian likelihoods. Contact me if interested.</a:t>
            </a:r>
            <a:endParaRPr lang="en-US" dirty="0">
              <a:solidFill>
                <a:srgbClr val="FF0000"/>
              </a:solidFill>
              <a:latin typeface="Times New Roman" charset="0"/>
              <a:ea typeface="+mn-ea"/>
              <a:cs typeface="+mn-cs"/>
            </a:endParaRPr>
          </a:p>
        </p:txBody>
      </p:sp>
    </p:spTree>
    <p:extLst>
      <p:ext uri="{BB962C8B-B14F-4D97-AF65-F5344CB8AC3E}">
        <p14:creationId xmlns:p14="http://schemas.microsoft.com/office/powerpoint/2010/main" val="708645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2"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a:t>
            </a:r>
            <a:r>
              <a:rPr lang="en-US" dirty="0">
                <a:solidFill>
                  <a:srgbClr val="FF0000"/>
                </a:solidFill>
                <a:latin typeface="Calibri"/>
                <a:ea typeface="+mn-ea"/>
                <a:cs typeface="+mn-cs"/>
              </a:rPr>
              <a:t>linearly regress</a:t>
            </a:r>
            <a:r>
              <a:rPr lang="en-US" dirty="0">
                <a:solidFill>
                  <a:prstClr val="black"/>
                </a:solidFill>
                <a:latin typeface="Calibri"/>
                <a:ea typeface="+mn-ea"/>
                <a:cs typeface="+mn-cs"/>
              </a:rPr>
              <a:t> observation increments onto state variable increments.</a:t>
            </a:r>
            <a:endParaRPr lang="en-US" dirty="0">
              <a:solidFill>
                <a:prstClr val="black"/>
              </a:solidFill>
              <a:latin typeface="Times New Roman" charset="0"/>
              <a:ea typeface="+mn-ea"/>
              <a:cs typeface="+mn-cs"/>
            </a:endParaRPr>
          </a:p>
        </p:txBody>
      </p:sp>
      <p:sp>
        <p:nvSpPr>
          <p:cNvPr id="5" name="Text Box 6"/>
          <p:cNvSpPr txBox="1">
            <a:spLocks noChangeArrowheads="1"/>
          </p:cNvSpPr>
          <p:nvPr/>
        </p:nvSpPr>
        <p:spPr bwMode="auto">
          <a:xfrm>
            <a:off x="5375251" y="5114925"/>
            <a:ext cx="3768725" cy="1431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sz="2200" dirty="0">
                <a:solidFill>
                  <a:prstClr val="black"/>
                </a:solidFill>
                <a:latin typeface="Calibri"/>
                <a:ea typeface="+mn-ea"/>
                <a:cs typeface="+mn-cs"/>
              </a:rPr>
              <a:t>Theory: impact of observation increments on each state variable can be handled independently!</a:t>
            </a:r>
            <a:endParaRPr lang="en-US" dirty="0">
              <a:solidFill>
                <a:prstClr val="black"/>
              </a:solidFill>
              <a:latin typeface="Times New Roman" charset="0"/>
              <a:ea typeface="+mn-ea"/>
              <a:cs typeface="+mn-cs"/>
            </a:endParaRPr>
          </a:p>
        </p:txBody>
      </p:sp>
    </p:spTree>
    <p:extLst>
      <p:ext uri="{BB962C8B-B14F-4D97-AF65-F5344CB8AC3E}">
        <p14:creationId xmlns:p14="http://schemas.microsoft.com/office/powerpoint/2010/main" val="32270148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sp>
        <p:nvSpPr>
          <p:cNvPr id="4"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5" name="Text Box 6"/>
          <p:cNvSpPr txBox="1">
            <a:spLocks noChangeArrowheads="1"/>
          </p:cNvSpPr>
          <p:nvPr/>
        </p:nvSpPr>
        <p:spPr bwMode="auto">
          <a:xfrm>
            <a:off x="5181601" y="5446167"/>
            <a:ext cx="3962376"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defTabSz="457200" eaLnBrk="1" fontAlgn="auto" hangingPunct="1">
              <a:spcBef>
                <a:spcPts val="0"/>
              </a:spcBef>
              <a:spcAft>
                <a:spcPts val="0"/>
              </a:spcAft>
            </a:pPr>
            <a:r>
              <a:rPr lang="en-US" sz="2200" dirty="0" smtClean="0">
                <a:solidFill>
                  <a:srgbClr val="FF0000"/>
                </a:solidFill>
                <a:latin typeface="Calibri"/>
                <a:ea typeface="+mn-ea"/>
                <a:cs typeface="+mn-cs"/>
              </a:rPr>
              <a:t>Can solve this bivariate problem in other ways. Topic of this talk.</a:t>
            </a:r>
            <a:endParaRPr lang="en-US" dirty="0">
              <a:solidFill>
                <a:srgbClr val="FF0000"/>
              </a:solidFill>
              <a:latin typeface="Times New Roman" charset="0"/>
              <a:ea typeface="+mn-ea"/>
              <a:cs typeface="+mn-cs"/>
            </a:endParaRPr>
          </a:p>
        </p:txBody>
      </p:sp>
    </p:spTree>
    <p:extLst>
      <p:ext uri="{BB962C8B-B14F-4D97-AF65-F5344CB8AC3E}">
        <p14:creationId xmlns:p14="http://schemas.microsoft.com/office/powerpoint/2010/main" val="3115999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5" descr="DataAssimilationDiagram_fram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7"/>
          <p:cNvSpPr txBox="1">
            <a:spLocks noChangeArrowheads="1"/>
          </p:cNvSpPr>
          <p:nvPr/>
        </p:nvSpPr>
        <p:spPr bwMode="auto">
          <a:xfrm>
            <a:off x="457200" y="1143000"/>
            <a:ext cx="8686800" cy="1200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4925">
                <a:solidFill>
                  <a:schemeClr val="tx1"/>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6"/>
            </a:pPr>
            <a:r>
              <a:rPr lang="en-US" dirty="0" smtClean="0">
                <a:solidFill>
                  <a:prstClr val="black"/>
                </a:solidFill>
                <a:latin typeface="Calibri"/>
                <a:ea typeface="+mn-ea"/>
                <a:cs typeface="+mn-cs"/>
              </a:rPr>
              <a:t>When </a:t>
            </a:r>
            <a:r>
              <a:rPr lang="en-US" dirty="0">
                <a:solidFill>
                  <a:prstClr val="black"/>
                </a:solidFill>
                <a:latin typeface="Calibri"/>
                <a:ea typeface="+mn-ea"/>
                <a:cs typeface="+mn-cs"/>
              </a:rPr>
              <a:t>all ensemble members for each state variable are updated, there is a new analysis. Integrate to time of next observation …</a:t>
            </a:r>
            <a:endParaRPr lang="en-US" dirty="0">
              <a:solidFill>
                <a:prstClr val="black"/>
              </a:solidFill>
              <a:latin typeface="Times New Roman" charset="0"/>
              <a:ea typeface="+mn-ea"/>
              <a:cs typeface="+mn-cs"/>
            </a:endParaRPr>
          </a:p>
        </p:txBody>
      </p:sp>
    </p:spTree>
    <p:extLst>
      <p:ext uri="{BB962C8B-B14F-4D97-AF65-F5344CB8AC3E}">
        <p14:creationId xmlns:p14="http://schemas.microsoft.com/office/powerpoint/2010/main" val="2917303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jla_ams_mars.thmx</Template>
  <TotalTime>24058</TotalTime>
  <Words>1954</Words>
  <Application>Microsoft Macintosh PowerPoint</Application>
  <PresentationFormat>On-screen Show (4:3)</PresentationFormat>
  <Paragraphs>314</Paragraphs>
  <Slides>45</Slides>
  <Notes>35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45</vt:i4>
      </vt:variant>
    </vt:vector>
  </HeadingPairs>
  <TitlesOfParts>
    <vt:vector size="56" baseType="lpstr">
      <vt:lpstr>Arial</vt:lpstr>
      <vt:lpstr>Calibri</vt:lpstr>
      <vt:lpstr>ＭＳ Ｐゴシック</vt:lpstr>
      <vt:lpstr>Symbol</vt:lpstr>
      <vt:lpstr>Times</vt:lpstr>
      <vt:lpstr>Times New Roman</vt:lpstr>
      <vt:lpstr>ヒラギノ角ゴ Pro W3</vt:lpstr>
      <vt:lpstr>jla_ams</vt:lpstr>
      <vt:lpstr>Office Theme</vt:lpstr>
      <vt:lpstr>2_Office Theme</vt:lpstr>
      <vt:lpstr>DART_Tutorial</vt:lpstr>
      <vt:lpstr>Exploiting Nonlinear Relations between Observations and State Variables in Ensemble Filters</vt:lpstr>
      <vt:lpstr>Schematic of a Sequential Ensemble Filter</vt:lpstr>
      <vt:lpstr>Schematic of a Sequential Ensemble Filter</vt:lpstr>
      <vt:lpstr>Schematic of a Sequential Ensemble Filter</vt:lpstr>
      <vt:lpstr>Schematic of a Sequential Ensemble Filter</vt:lpstr>
      <vt:lpstr>Schematic of a Sequential Ensemble Filter</vt:lpstr>
      <vt:lpstr>Schematic of a Sequential Ensemble Filter</vt:lpstr>
      <vt:lpstr>Schematic of a Sequential Ensemble Filter</vt:lpstr>
      <vt:lpstr>Schematic of a Sequential Ensemble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results here with DARTLAB tools  freely available in DART.</vt:lpstr>
    </vt:vector>
  </TitlesOfParts>
  <Manager/>
  <Company>ncar</Company>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Microsoft Office User</cp:lastModifiedBy>
  <cp:revision>359</cp:revision>
  <cp:lastPrinted>2011-01-20T20:34:55Z</cp:lastPrinted>
  <dcterms:created xsi:type="dcterms:W3CDTF">2011-05-23T16:45:05Z</dcterms:created>
  <dcterms:modified xsi:type="dcterms:W3CDTF">2018-01-06T17:45:24Z</dcterms:modified>
  <cp:category/>
</cp:coreProperties>
</file>